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2119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119" cy="6858000"/>
          </a:xfrm>
          <a:prstGeom prst="rect">
            <a:avLst/>
          </a:prstGeom>
          <a:solidFill>
            <a:srgbClr val="0C1F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600000" y="1080000"/>
            <a:ext cx="4680000" cy="360000"/>
          </a:xfrm>
          <a:prstGeom prst="rect">
            <a:avLst/>
          </a:prstGeom>
          <a:noFill/>
          <a:ln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00000" y="1116000"/>
            <a:ext cx="4680000" cy="288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100" b="1" i="0">
                <a:solidFill>
                  <a:srgbClr val="B91C1C"/>
                </a:solidFill>
                <a:latin typeface="맑은 고딕"/>
              </a:rPr>
              <a:t>특허 명세서 초안 (변리사 검토용)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" y="1980000"/>
            <a:ext cx="9720000" cy="72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2800" b="1" i="0">
                <a:solidFill>
                  <a:srgbClr val="FFFFFF"/>
                </a:solidFill>
                <a:latin typeface="맑은 고딕"/>
              </a:rPr>
              <a:t>특  허  명  세  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80000" y="2880000"/>
            <a:ext cx="9720000" cy="36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000" b="0" i="0">
                <a:solidFill>
                  <a:srgbClr val="9CA3AF"/>
                </a:solidFill>
                <a:latin typeface="맑은 고딕"/>
              </a:rPr>
              <a:t>출원인 초안 - 변리사 검토 및 보정 전</a:t>
            </a:r>
          </a:p>
        </p:txBody>
      </p:sp>
      <p:sp>
        <p:nvSpPr>
          <p:cNvPr id="7" name="Rectangle 6"/>
          <p:cNvSpPr/>
          <p:nvPr/>
        </p:nvSpPr>
        <p:spPr>
          <a:xfrm>
            <a:off x="5040000" y="3420000"/>
            <a:ext cx="1800000" cy="180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80000" y="3780000"/>
            <a:ext cx="9720000" cy="72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E8D8B8"/>
                </a:solidFill>
                <a:latin typeface="맑은 고딕"/>
              </a:rPr>
              <a:t>비접촉 감지 센서가 구비된 환기장치를
이용한 재실감지 및 안전관제 통합 시스템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5040000"/>
            <a:ext cx="9720000" cy="36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900" b="0" i="0">
                <a:solidFill>
                  <a:srgbClr val="9CA3AF"/>
                </a:solidFill>
                <a:latin typeface="맑은 고딕"/>
              </a:rPr>
              <a:t>작성일: 2026년 4월 12일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000" y="5760000"/>
            <a:ext cx="9720000" cy="360000"/>
          </a:xfrm>
          <a:prstGeom prst="rect">
            <a:avLst/>
          </a:prstGeom>
          <a:noFill/>
        </p:spPr>
        <p:txBody>
          <a:bodyPr wrap="square"/>
          <a:lstStyle/>
          <a:p>
            <a:pPr algn="ctr"/>
            <a:r>
              <a:rPr sz="1400" b="1" i="0">
                <a:solidFill>
                  <a:srgbClr val="304060"/>
                </a:solidFill>
                <a:latin typeface="맑은 고딕"/>
              </a:rPr>
              <a:t>BLOCX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1112119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C1F3F"/>
                </a:solidFill>
                <a:latin typeface="맑은 고딕"/>
              </a:rPr>
              <a:t>【특허청구범위】 (계속)</a:t>
            </a:r>
          </a:p>
        </p:txBody>
      </p:sp>
      <p:sp>
        <p:nvSpPr>
          <p:cNvPr id="3" name="Rectangle 2"/>
          <p:cNvSpPr/>
          <p:nvPr/>
        </p:nvSpPr>
        <p:spPr>
          <a:xfrm>
            <a:off x="540000" y="1044000"/>
            <a:ext cx="11112119" cy="720000"/>
          </a:xfrm>
          <a:prstGeom prst="rect">
            <a:avLst/>
          </a:prstGeom>
          <a:solidFill>
            <a:srgbClr val="FAF6EF"/>
          </a:solidFill>
          <a:ln>
            <a:solidFill>
              <a:srgbClr val="C8A9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8000" y="1080000"/>
            <a:ext cx="10896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 i="0">
                <a:solidFill>
                  <a:srgbClr val="C8A96E"/>
                </a:solidFill>
                <a:latin typeface="맑은 고딕"/>
              </a:rPr>
              <a:t>[청구항 13] - 독립항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8000" y="1224000"/>
            <a:ext cx="10896119" cy="50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0" i="0">
                <a:solidFill>
                  <a:srgbClr val="0C1F3F"/>
                </a:solidFill>
                <a:latin typeface="맑은 고딕"/>
              </a:rPr>
              <a:t>복수의 환기장치에 각각 구비된 비접촉 감지 센서; 상기 복수의 감지 센서로부터 수집된 데이터를 통합하여 세대/시설 단위 재실 및 안전 상태를 판단하는 통합 컨트롤러; 및 상기 통합 컨트롤러와 무선 통신으로 연결되어 복수 세대/시설 상태를 통합 모니터링하는 관제 시스템; 을 포함하는, 환기장치 기반 통합 관제 시스템.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0000" y="1836000"/>
            <a:ext cx="11112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 i="0">
                <a:solidFill>
                  <a:srgbClr val="0C1F3F"/>
                </a:solidFill>
                <a:latin typeface="맑은 고딕"/>
              </a:rPr>
              <a:t>[청구항 14]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0000" y="1980000"/>
            <a:ext cx="10932119" cy="251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700" b="0" i="0">
                <a:solidFill>
                  <a:srgbClr val="374151"/>
                </a:solidFill>
                <a:latin typeface="맑은 고딕"/>
              </a:rPr>
              <a:t>제13항에 있어서, 복수 환기장치는 거실/방 전열교환기와 욕실 환풍기를 포함하며, 전열교환기는 재실감지/환기제어, 욕실 환풍기는 낙상/호흡감지를 수행하는 것을 특징으로 하는 시스템.</a:t>
            </a:r>
          </a:p>
        </p:txBody>
      </p:sp>
      <p:sp>
        <p:nvSpPr>
          <p:cNvPr id="8" name="Rectangle 7"/>
          <p:cNvSpPr/>
          <p:nvPr/>
        </p:nvSpPr>
        <p:spPr>
          <a:xfrm>
            <a:off x="648000" y="1980000"/>
            <a:ext cx="28800" cy="251998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0000" y="2303998"/>
            <a:ext cx="11112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 i="0">
                <a:solidFill>
                  <a:srgbClr val="0C1F3F"/>
                </a:solidFill>
                <a:latin typeface="맑은 고딕"/>
              </a:rPr>
              <a:t>[청구항 15]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0000" y="2447998"/>
            <a:ext cx="10932119" cy="251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700" b="0" i="0">
                <a:solidFill>
                  <a:srgbClr val="374151"/>
                </a:solidFill>
                <a:latin typeface="맑은 고딕"/>
              </a:rPr>
              <a:t>제13항에 있어서, 무선 통신은 Zigbee, LoRa, Wi-Fi, BLE 또는 조합 중 하나 이상이며, 메시(Mesh) 네트워크로 데이터 중계하는 것을 특징으로 하는 시스템.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8000" y="2447998"/>
            <a:ext cx="28800" cy="251998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0000" y="2771996"/>
            <a:ext cx="11112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 i="0">
                <a:solidFill>
                  <a:srgbClr val="0C1F3F"/>
                </a:solidFill>
                <a:latin typeface="맑은 고딕"/>
              </a:rPr>
              <a:t>[청구항 16]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0000" y="2915996"/>
            <a:ext cx="10932119" cy="251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700" b="0" i="0">
                <a:solidFill>
                  <a:srgbClr val="374151"/>
                </a:solidFill>
                <a:latin typeface="맑은 고딕"/>
              </a:rPr>
              <a:t>제13항에 있어서, 관제 시스템은 월패드, 관리사무실, 외부 연동 시스템과 연결되어 이상 시 보호자 연락 및 긴급 구조 요청을 수행하는 것을 특징으로 하는 시스템.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8000" y="2915996"/>
            <a:ext cx="28800" cy="251998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0000" y="3239994"/>
            <a:ext cx="11112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 i="0">
                <a:solidFill>
                  <a:srgbClr val="0C1F3F"/>
                </a:solidFill>
                <a:latin typeface="맑은 고딕"/>
              </a:rPr>
              <a:t>[청구항 17]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20000" y="3383994"/>
            <a:ext cx="10932119" cy="251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700" b="0" i="0">
                <a:solidFill>
                  <a:srgbClr val="374151"/>
                </a:solidFill>
                <a:latin typeface="맑은 고딕"/>
              </a:rPr>
              <a:t>제1항에 있어서, 비접촉 감지 센서는 밀리미터파 특성에 의해 벽체를 투과하지 않아, 인접 세대 인체를 감지하지 않는 것을 특징으로 하는 시스템.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8000" y="3383994"/>
            <a:ext cx="28800" cy="251998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특허 명세서 초안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1112119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C1F3F"/>
                </a:solidFill>
                <a:latin typeface="맑은 고딕"/>
              </a:rPr>
              <a:t>【특허청구범위】 (계속)</a:t>
            </a:r>
          </a:p>
        </p:txBody>
      </p:sp>
      <p:sp>
        <p:nvSpPr>
          <p:cNvPr id="3" name="Rectangle 2"/>
          <p:cNvSpPr/>
          <p:nvPr/>
        </p:nvSpPr>
        <p:spPr>
          <a:xfrm>
            <a:off x="540000" y="1044000"/>
            <a:ext cx="11112119" cy="540000"/>
          </a:xfrm>
          <a:prstGeom prst="rect">
            <a:avLst/>
          </a:prstGeom>
          <a:solidFill>
            <a:srgbClr val="FAF6EF"/>
          </a:solidFill>
          <a:ln>
            <a:solidFill>
              <a:srgbClr val="C8A9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8000" y="1080000"/>
            <a:ext cx="10896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 i="0">
                <a:solidFill>
                  <a:srgbClr val="C8A96E"/>
                </a:solidFill>
                <a:latin typeface="맑은 고딕"/>
              </a:rPr>
              <a:t>[청구항 18] - 독립항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8000" y="1224000"/>
            <a:ext cx="10896119" cy="32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0" i="0">
                <a:solidFill>
                  <a:srgbClr val="0C1F3F"/>
                </a:solidFill>
                <a:latin typeface="맑은 고딕"/>
              </a:rPr>
              <a:t>(방법 청구항) 환기장치에 구비된 비접촉 감지 센서로 실내 거주자 안전 상태를 감지하는 단계; 감지된 안전 상태 정보로부터 이상 상태 여부를 판단하는 단계; 및 이상 상태 판단 시 알림을 발생시키는 단계; 를 포함하는, 환기장치 기반 안전관제 방법.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0000" y="1656000"/>
            <a:ext cx="11112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 i="0">
                <a:solidFill>
                  <a:srgbClr val="0C1F3F"/>
                </a:solidFill>
                <a:latin typeface="맑은 고딕"/>
              </a:rPr>
              <a:t>[청구항 19]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0000" y="1800000"/>
            <a:ext cx="10932119" cy="251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700" b="0" i="0">
                <a:solidFill>
                  <a:srgbClr val="374151"/>
                </a:solidFill>
                <a:latin typeface="맑은 고딕"/>
              </a:rPr>
              <a:t>제18항에 있어서, 감지하는 단계는 인체 재실 여부 및 인원수를 동시에 감지하고, 감지된 재실 정보 기반 환기량 자동 조절 단계를 더 포함하는 방법.</a:t>
            </a:r>
          </a:p>
        </p:txBody>
      </p:sp>
      <p:sp>
        <p:nvSpPr>
          <p:cNvPr id="8" name="Rectangle 7"/>
          <p:cNvSpPr/>
          <p:nvPr/>
        </p:nvSpPr>
        <p:spPr>
          <a:xfrm>
            <a:off x="648000" y="1800000"/>
            <a:ext cx="28800" cy="251998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0000" y="2123998"/>
            <a:ext cx="11112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 i="0">
                <a:solidFill>
                  <a:srgbClr val="0C1F3F"/>
                </a:solidFill>
                <a:latin typeface="맑은 고딕"/>
              </a:rPr>
              <a:t>[청구항 20]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0000" y="2267998"/>
            <a:ext cx="10932119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700" b="0" i="0">
                <a:solidFill>
                  <a:srgbClr val="374151"/>
                </a:solidFill>
                <a:latin typeface="맑은 고딕"/>
              </a:rPr>
              <a:t>제18항에 있어서, 환기장치는 욕실 환풍기이며, 안전 상태 감지는 수증기 환경에서의 낙상 이벤트 감지를 포함하는 것을 특징으로 하는 방법.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8000" y="2267998"/>
            <a:ext cx="28800" cy="125999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0000" y="2465997"/>
            <a:ext cx="11112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 i="0">
                <a:solidFill>
                  <a:srgbClr val="0C1F3F"/>
                </a:solidFill>
                <a:latin typeface="맑은 고딕"/>
              </a:rPr>
              <a:t>[청구항 21]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0000" y="2609997"/>
            <a:ext cx="10932119" cy="251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700" b="0" i="0">
                <a:solidFill>
                  <a:srgbClr val="374151"/>
                </a:solidFill>
                <a:latin typeface="맑은 고딕"/>
              </a:rPr>
              <a:t>제1항에 있어서, 안전관제부는 Wi-Fi 통신을 통해 거주자/보호자 스마트폰 전용 앱으로 이상 상태 알림을 전송하는 것을 특징으로 하는 시스템.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8000" y="2609997"/>
            <a:ext cx="28800" cy="251998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0000" y="2933995"/>
            <a:ext cx="11112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 i="0">
                <a:solidFill>
                  <a:srgbClr val="0C1F3F"/>
                </a:solidFill>
                <a:latin typeface="맑은 고딕"/>
              </a:rPr>
              <a:t>[청구항 22]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20000" y="3077995"/>
            <a:ext cx="10932119" cy="251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700" b="0" i="0">
                <a:solidFill>
                  <a:srgbClr val="374151"/>
                </a:solidFill>
                <a:latin typeface="맑은 고딕"/>
              </a:rPr>
              <a:t>제1항에 있어서, 안전관제부는 BLE 통신으로 거주자 스마트폰과 연결, 이상 시 사전 등록 비상연락처로 SMS 자동 발송하는 것을 특징으로 하는 시스템.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8000" y="3077995"/>
            <a:ext cx="28800" cy="251998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0000" y="3401993"/>
            <a:ext cx="11112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 i="0">
                <a:solidFill>
                  <a:srgbClr val="0C1F3F"/>
                </a:solidFill>
                <a:latin typeface="맑은 고딕"/>
              </a:rPr>
              <a:t>[청구항 23]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20000" y="3545993"/>
            <a:ext cx="10932119" cy="251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700" b="0" i="0">
                <a:solidFill>
                  <a:srgbClr val="374151"/>
                </a:solidFill>
                <a:latin typeface="맑은 고딕"/>
              </a:rPr>
              <a:t>제1항에 있어서, 시스템은 관리시설 없는 개별 가구에서 가정용 Wi-Fi 또는 스마트폰만으로 독립 동작, 별도 관제 인프라 없이 비상 알림 수행하는 것을 특징으로 하는 시스템.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8000" y="3545993"/>
            <a:ext cx="28800" cy="251998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특허 명세서 초안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1112119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C1F3F"/>
                </a:solidFill>
                <a:latin typeface="맑은 고딕"/>
              </a:rPr>
              <a:t>【도면의 간단한 설명】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044000"/>
            <a:ext cx="11112119" cy="115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900" b="0" i="0">
                <a:solidFill>
                  <a:srgbClr val="0C1F3F"/>
                </a:solidFill>
                <a:latin typeface="맑은 고딕"/>
              </a:rPr>
              <a:t>- 도 1: 시스템 전체 구성도 (세대 내 + 세대 간 + 관리사무실)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900" b="0" i="0">
                <a:solidFill>
                  <a:srgbClr val="0C1F3F"/>
                </a:solidFill>
                <a:latin typeface="맑은 고딕"/>
              </a:rPr>
              <a:t>- 도 2: 환기장치(ERV) 내부 비접촉 감지 센서 배치도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900" b="0" i="0">
                <a:solidFill>
                  <a:srgbClr val="0C1F3F"/>
                </a:solidFill>
                <a:latin typeface="맑은 고딕"/>
              </a:rPr>
              <a:t>- 도 3: 욕실 환풍기 내부 비접촉 감지 센서 배치도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900" b="0" i="0">
                <a:solidFill>
                  <a:srgbClr val="0C1F3F"/>
                </a:solidFill>
                <a:latin typeface="맑은 고딕"/>
              </a:rPr>
              <a:t>- 도 4: 재실감지 기반 환기 제어 흐름도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900" b="0" i="0">
                <a:solidFill>
                  <a:srgbClr val="0C1F3F"/>
                </a:solidFill>
                <a:latin typeface="맑은 고딕"/>
              </a:rPr>
              <a:t>- 도 5: 안전관제 판단 흐름도 (낙상/호흡/부재)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900" b="0" i="0">
                <a:solidFill>
                  <a:srgbClr val="0C1F3F"/>
                </a:solidFill>
                <a:latin typeface="맑은 고딕"/>
              </a:rPr>
              <a:t>- 도 6: 다단계 알림 체계 흐름도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900" b="0" i="0">
                <a:solidFill>
                  <a:srgbClr val="0C1F3F"/>
                </a:solidFill>
                <a:latin typeface="맑은 고딕"/>
              </a:rPr>
              <a:t>- 도 7: 패턴 학습 및 예측 제어 흐름도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900" b="0" i="0">
                <a:solidFill>
                  <a:srgbClr val="0C1F3F"/>
                </a:solidFill>
                <a:latin typeface="맑은 고딕"/>
              </a:rPr>
              <a:t>- 도 8: 복수 환기장치 연동 구성도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2448000"/>
            <a:ext cx="11112119" cy="288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6B7280"/>
                </a:solidFill>
                <a:latin typeface="맑은 고딕"/>
              </a:rPr>
              <a:t>※ 도면은 텍스트로 설명만 기재하였으며, 실제 도면은 변리사가 별도 작성합니다.</a:t>
            </a:r>
          </a:p>
        </p:txBody>
      </p:sp>
      <p:sp>
        <p:nvSpPr>
          <p:cNvPr id="5" name="Rectangle 4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특허 명세서 초안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1112119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C1F3F"/>
                </a:solidFill>
                <a:latin typeface="맑은 고딕"/>
              </a:rPr>
              <a:t>【실시예】</a:t>
            </a:r>
          </a:p>
        </p:txBody>
      </p:sp>
      <p:sp>
        <p:nvSpPr>
          <p:cNvPr id="3" name="Rectangle 2"/>
          <p:cNvSpPr/>
          <p:nvPr/>
        </p:nvSpPr>
        <p:spPr>
          <a:xfrm>
            <a:off x="540000" y="1044000"/>
            <a:ext cx="11112119" cy="900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8000" y="1080000"/>
            <a:ext cx="10896119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실시예 1: 독거노인 임대주택 (84m2, 3방+거실)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8000" y="1260000"/>
            <a:ext cx="10896119" cy="612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0" i="0">
                <a:solidFill>
                  <a:srgbClr val="4B5563"/>
                </a:solidFill>
                <a:latin typeface="맑은 고딕"/>
              </a:rPr>
              <a:t>ERV 1대(거실 천장) + 욕실 환풍기 2대
거실 ERV: 존별 환기+재실감지 | 욕실: 낙상+호흡감지
mmWave 레이더 적용 (수증기 환경 안정 동작)
월패드 연동 → 관리사무실 통합 관제</a:t>
            </a:r>
          </a:p>
        </p:txBody>
      </p:sp>
      <p:sp>
        <p:nvSpPr>
          <p:cNvPr id="6" name="Rectangle 5"/>
          <p:cNvSpPr/>
          <p:nvPr/>
        </p:nvSpPr>
        <p:spPr>
          <a:xfrm>
            <a:off x="540000" y="2016000"/>
            <a:ext cx="11112119" cy="900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8000" y="2052000"/>
            <a:ext cx="10896119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실시예 2: 신축 아파트 (일반 가족)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8000" y="2232000"/>
            <a:ext cx="10896119" cy="612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0" i="0">
                <a:solidFill>
                  <a:srgbClr val="4B5563"/>
                </a:solidFill>
                <a:latin typeface="맑은 고딕"/>
              </a:rPr>
              <a:t>ERV 1대 + 욕실 환풍기 2대 + 레인지후드 1대
전 실 재실감지 → 에너지 절감 집중
안전관제 부가 기능 제공</a:t>
            </a:r>
          </a:p>
        </p:txBody>
      </p:sp>
      <p:sp>
        <p:nvSpPr>
          <p:cNvPr id="9" name="Rectangle 8"/>
          <p:cNvSpPr/>
          <p:nvPr/>
        </p:nvSpPr>
        <p:spPr>
          <a:xfrm>
            <a:off x="540000" y="2988000"/>
            <a:ext cx="11112119" cy="900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8000" y="3024000"/>
            <a:ext cx="10896119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실시예 3: 요양시설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8000" y="3204000"/>
            <a:ext cx="10896119" cy="612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0" i="0">
                <a:solidFill>
                  <a:srgbClr val="4B5563"/>
                </a:solidFill>
                <a:latin typeface="맑은 고딕"/>
              </a:rPr>
              <a:t>각 병실 환풍기에 비접촉 감지 센서 내장
다수 병실 통합 관제 대시보드
낙상/호흡이상 발생 시 간호사실 즉시 알림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0000" y="3960000"/>
            <a:ext cx="11112119" cy="900000"/>
          </a:xfrm>
          <a:prstGeom prst="rect">
            <a:avLst/>
          </a:prstGeom>
          <a:solidFill>
            <a:srgbClr val="F9FAFB"/>
          </a:solidFill>
          <a:ln>
            <a:solidFill>
              <a:srgbClr val="9CA3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8000" y="3996000"/>
            <a:ext cx="10896119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실시예 4: 개별 가구 (빌라, 단독주택)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000" y="4176000"/>
            <a:ext cx="10896119" cy="612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0" i="0">
                <a:solidFill>
                  <a:srgbClr val="4B5563"/>
                </a:solidFill>
                <a:latin typeface="맑은 고딕"/>
              </a:rPr>
              <a:t>욕실 환풍기 1대 + Wi-Fi/BLE 통신
월패드/관리사무실 없는 환경
낙상→Wi-Fi→보호자 앱 푸시 | BLE→SMS 자동발송
가정용 Wi-Fi만으로 독립적 안전관제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특허 명세서 초안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13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1112119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C1F3F"/>
                </a:solidFill>
                <a:latin typeface="맑은 고딕"/>
              </a:rPr>
              <a:t>【발명의 명칭】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008000"/>
            <a:ext cx="1111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100" b="1" i="0">
                <a:solidFill>
                  <a:srgbClr val="0C1F3F"/>
                </a:solidFill>
                <a:latin typeface="맑은 고딕"/>
              </a:rPr>
              <a:t>비접촉 감지 센서가 구비된 환기장치를 이용한 재실감지 및 안전관제 통합 시스템</a:t>
            </a:r>
          </a:p>
        </p:txBody>
      </p:sp>
      <p:sp>
        <p:nvSpPr>
          <p:cNvPr id="4" name="Rectangle 3"/>
          <p:cNvSpPr/>
          <p:nvPr/>
        </p:nvSpPr>
        <p:spPr>
          <a:xfrm>
            <a:off x="540000" y="1476000"/>
            <a:ext cx="11112119" cy="127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0000" y="1656000"/>
            <a:ext cx="11112119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C1F3F"/>
                </a:solidFill>
                <a:latin typeface="맑은 고딕"/>
              </a:rPr>
              <a:t>【기술분야】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0000" y="1944000"/>
            <a:ext cx="11112119" cy="90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0" i="0">
                <a:solidFill>
                  <a:srgbClr val="374151"/>
                </a:solidFill>
                <a:latin typeface="맑은 고딕"/>
              </a:rPr>
              <a:t>본 발명은 건축물의 환기장치에 비접촉 감지 센서를 구비하여, 실내 재실 인원 감지, 환기량 자동 제어, 에너지 절감, 및 거주자 안전관제(낙상감지, 생존확인, 장기부재감지)를 통합적으로 수행하는 시스템 및 방법에 관한 것이다.</a:t>
            </a:r>
          </a:p>
        </p:txBody>
      </p:sp>
      <p:sp>
        <p:nvSpPr>
          <p:cNvPr id="7" name="Rectangle 6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특허 명세서 초안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1112119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C1F3F"/>
                </a:solidFill>
                <a:latin typeface="맑은 고딕"/>
              </a:rPr>
              <a:t>【배경기술】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044000"/>
            <a:ext cx="11112119" cy="100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• 건축법에 의한 기계환기 의무화 규정에 따라, 100세대 이상 공동주택은 기계식 환기장치를 의무 설치.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• 1인 가구 전체 34.5%(약 750만), 독거노인 고독사 연간 3,500명 이상 심각한 사회문제.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• 기존 환기장치는 재실 여부 무관 전 실 균등 환기 → 불필요한 에너지 소비.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• 기존 안전감지 한계: PIR(정지감지불가), CCTV(프라이버시), 웨어러블(착용거부).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• 기존 안전감지 시스템(KR102408312B1 등) 독립 장치, 환기와 무관.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• 기존 환기 시스템(KR20130001025A 등) 안전감지 기능 없음.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• 현재 '환기장치+안전감지' 통합 시스템 미존재 (교차 영역 비어 있음).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0000" y="2196000"/>
            <a:ext cx="11112119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000" b="1" i="0">
                <a:solidFill>
                  <a:srgbClr val="0C1F3F"/>
                </a:solidFill>
                <a:latin typeface="맑은 고딕"/>
              </a:rPr>
              <a:t>선행기술 분석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40000" y="2412000"/>
          <a:ext cx="11112117" cy="12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039"/>
                <a:gridCol w="3704039"/>
                <a:gridCol w="3704039"/>
              </a:tblGrid>
              <a:tr h="216000"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문헌번호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핵심 내용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1" i="0">
                          <a:solidFill>
                            <a:srgbClr val="FFFFFF"/>
                          </a:solidFill>
                          <a:latin typeface="맑은 고딕"/>
                        </a:rPr>
                        <a:t>본 발명과의 차이점</a:t>
                      </a:r>
                    </a:p>
                  </a:txBody>
                  <a:tcPr>
                    <a:solidFill>
                      <a:srgbClr val="0C1F3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KR101949799B1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mmWave 레이더 생체신호 감지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보호시설 전용, 환기 연계 없음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KR102408312B1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레이더 바이탈사인 모니터링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독립 장치, 환기 연계 없음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KR20130001025A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욕실 환기시스템 자동 제어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안전감지 기능 전혀 없음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KR101204328B1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재실감지 기반 환기 제어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Kinect 방식, 프라이버시 침해</a:t>
                      </a:r>
                    </a:p>
                  </a:txBody>
                  <a:tcPr>
                    <a:solidFill>
                      <a:srgbClr val="F9FAFB"/>
                    </a:solidFill>
                  </a:tcPr>
                </a:tc>
              </a:tr>
              <a:tr h="216000"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WO2025164969A1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레이더+에어컨 연동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700" b="0" i="0">
                          <a:solidFill>
                            <a:srgbClr val="0C1F3F"/>
                          </a:solidFill>
                          <a:latin typeface="맑은 고딕"/>
                        </a:rPr>
                        <a:t>환기장치(ERV) 아닌 에어컨, 안전관제 없음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특허 명세서 초안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1112119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C1F3F"/>
                </a:solidFill>
                <a:latin typeface="맑은 고딕"/>
              </a:rPr>
              <a:t>【발명이 해결하고자 하는 과제】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044000"/>
            <a:ext cx="11112119" cy="86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900" b="0" i="0">
                <a:solidFill>
                  <a:srgbClr val="0C1F3F"/>
                </a:solidFill>
                <a:latin typeface="맑은 고딕"/>
              </a:rPr>
              <a:t>1. 환기장치라는 기존 인프라에 안전감지 기능을 통합, 별도 안전장비 없이 거주자 안전 확보.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900" b="0" i="0">
                <a:solidFill>
                  <a:srgbClr val="0C1F3F"/>
                </a:solidFill>
                <a:latin typeface="맑은 고딕"/>
              </a:rPr>
              <a:t>2. 건축법 의무 설치 환기장치 활용 → 추가 설치 비용 최소화.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900" b="0" i="0">
                <a:solidFill>
                  <a:srgbClr val="0C1F3F"/>
                </a:solidFill>
                <a:latin typeface="맑은 고딕"/>
              </a:rPr>
              <a:t>3. 재실 인원 수 기반 환기량 자동 제어 → 환기 에너지 절감.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900" b="0" i="0">
                <a:solidFill>
                  <a:srgbClr val="0C1F3F"/>
                </a:solidFill>
                <a:latin typeface="맑은 고딕"/>
              </a:rPr>
              <a:t>4. 동일 비접촉 감지 센서로 호흡/낙상/부재 감지 → 거주자 안전 확보.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900" b="0" i="0">
                <a:solidFill>
                  <a:srgbClr val="0C1F3F"/>
                </a:solidFill>
                <a:latin typeface="맑은 고딕"/>
              </a:rPr>
              <a:t>5. 습기/수증기 욕실 환경에서도 정상 동작하는 감지 시스템 제공.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900" b="0" i="0">
                <a:solidFill>
                  <a:srgbClr val="0C1F3F"/>
                </a:solidFill>
                <a:latin typeface="맑은 고딕"/>
              </a:rPr>
              <a:t>6. 세대 내 복수 환기장치 연동 → 세대 전체 커버 통합 관제 실현.</a:t>
            </a:r>
          </a:p>
        </p:txBody>
      </p:sp>
      <p:sp>
        <p:nvSpPr>
          <p:cNvPr id="4" name="Rectangle 3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특허 명세서 초안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1112119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C1F3F"/>
                </a:solidFill>
                <a:latin typeface="맑은 고딕"/>
              </a:rPr>
              <a:t>【과제의 해결 수단】 (1/2)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044000"/>
            <a:ext cx="11112119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(a) 비접촉 감지 센서가 구비된 환기장치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0000" y="1242000"/>
            <a:ext cx="1093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4B5563"/>
                </a:solidFill>
                <a:latin typeface="맑은 고딕"/>
              </a:rPr>
              <a:t>ERV, HRV, 욕실 환풍기, 주방 레인지후드 등에 비접촉 감지 센서를 내장/부착/결합/일체형으로 구성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638000"/>
            <a:ext cx="11112119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(b) 감지부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0000" y="1836000"/>
            <a:ext cx="1093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4B5563"/>
                </a:solidFill>
                <a:latin typeface="맑은 고딕"/>
              </a:rPr>
              <a:t>mmWave 레이더, 적외선, 초음파, ToF, UWB, 카메라 등으로 재실여부, 인원수, 낙상, 호흡, 미동, 장기부재 감지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0000" y="2232000"/>
            <a:ext cx="11112119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(c) 안전관제부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0000" y="2430000"/>
            <a:ext cx="1093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4B5563"/>
                </a:solidFill>
                <a:latin typeface="맑은 고딕"/>
              </a:rPr>
              <a:t>낙상→즉시알림 | 호흡미감지→위급알림 | 장기부재→알림 | 미동→알림 | 3단계 알림체계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0000" y="2826000"/>
            <a:ext cx="11112119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(d) 환기 제어부 (선택적)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0000" y="3024000"/>
            <a:ext cx="10932119" cy="36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4B5563"/>
                </a:solidFill>
                <a:latin typeface="맑은 고딕"/>
              </a:rPr>
              <a:t>존별 환기량 자동 조절(댐퍼, 팬속도) | 빈방 최소 | 재실방 인원비례 | 수면시 저소음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특허 명세서 초안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1112119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C1F3F"/>
                </a:solidFill>
                <a:latin typeface="맑은 고딕"/>
              </a:rPr>
              <a:t>【과제의 해결 수단】 (2/2)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044000"/>
            <a:ext cx="11112119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(e) 통신부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0000" y="1242000"/>
            <a:ext cx="10932119" cy="54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4B5563"/>
                </a:solidFill>
                <a:latin typeface="맑은 고딕"/>
              </a:rPr>
              <a:t>환기장치↔월패드(RS-485/TCP/IP) | 월패드↔관리사무실 | 관리→외부(보호자SMS,119)
Wi-Fi→보호자 앱 푸시 | BLE→스마트폰 연동+SMS 자동발송 | 관리시설 없이 독립 동작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00" y="1818000"/>
            <a:ext cx="11112119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(f) 패턴 학습부 (선택적)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0000" y="2016000"/>
            <a:ext cx="10932119" cy="54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4B5563"/>
                </a:solidFill>
                <a:latin typeface="맑은 고딕"/>
              </a:rPr>
              <a:t>시간대별/요일별 재실 패턴 학습 | 학습 기반 환기량 예측 제어 | 이상 패턴 감지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0000" y="2592000"/>
            <a:ext cx="11112119" cy="18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900" b="1" i="0">
                <a:solidFill>
                  <a:srgbClr val="0C1F3F"/>
                </a:solidFill>
                <a:latin typeface="맑은 고딕"/>
              </a:rPr>
              <a:t>(g) 복수 환기장치 연동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0000" y="2790000"/>
            <a:ext cx="10932119" cy="540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0" i="0">
                <a:solidFill>
                  <a:srgbClr val="4B5563"/>
                </a:solidFill>
                <a:latin typeface="맑은 고딕"/>
              </a:rPr>
              <a:t>ERV+욕실환풍기 등 통합 컨트롤러 연결 | 세대 전체 커버리지 | 통합 재실/안전 판단 | 통합 에너지 관리</a:t>
            </a:r>
          </a:p>
        </p:txBody>
      </p:sp>
      <p:sp>
        <p:nvSpPr>
          <p:cNvPr id="9" name="Rectangle 8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특허 명세서 초안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1112119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C1F3F"/>
                </a:solidFill>
                <a:latin typeface="맑은 고딕"/>
              </a:rPr>
              <a:t>【발명의 효과】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044000"/>
            <a:ext cx="11112119" cy="158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1. 의무 설치 환기장치 활용 → 추가 설치 비용 최소화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2. 별도 안전장비 설치 비용 제거 (환기장치에 통합)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3. 센서 종류 제한 없이 다양한 비접촉 센서 적용 가능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4. 재실 기반 환기 제어 → 환기 에너지 30~65% 절감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5. 호흡/낙상/부재 감지 → 독거노인 고독사 예방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6. 프라이버시 보호 (비접촉 센서, 영상 불필요)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7. 수증기/습기 환경 정상 동작 (욕실 환풍기 적용 가능)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8. 착용/조작 불필요 (비접촉 방식)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9. 기존 환기장치 설치 규격 변경 없이 적용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10. 패턴 학습 통한 선제적 에너지 최적화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sz="800" b="0" i="0">
                <a:solidFill>
                  <a:srgbClr val="0C1F3F"/>
                </a:solidFill>
                <a:latin typeface="맑은 고딕"/>
              </a:rPr>
              <a:t>11. 관리시설 없는 개별 가구에서도 스마트폰만으로 안전관제 가능</a:t>
            </a:r>
          </a:p>
        </p:txBody>
      </p:sp>
      <p:sp>
        <p:nvSpPr>
          <p:cNvPr id="4" name="Rectangle 3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특허 명세서 초안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1112119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C1F3F"/>
                </a:solidFill>
                <a:latin typeface="맑은 고딕"/>
              </a:rPr>
              <a:t>【특허청구범위】</a:t>
            </a:r>
          </a:p>
        </p:txBody>
      </p:sp>
      <p:sp>
        <p:nvSpPr>
          <p:cNvPr id="3" name="Rectangle 2"/>
          <p:cNvSpPr/>
          <p:nvPr/>
        </p:nvSpPr>
        <p:spPr>
          <a:xfrm>
            <a:off x="540000" y="1044000"/>
            <a:ext cx="11112119" cy="540000"/>
          </a:xfrm>
          <a:prstGeom prst="rect">
            <a:avLst/>
          </a:prstGeom>
          <a:solidFill>
            <a:srgbClr val="FAF6EF"/>
          </a:solidFill>
          <a:ln>
            <a:solidFill>
              <a:srgbClr val="C8A9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8000" y="1080000"/>
            <a:ext cx="10896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 i="0">
                <a:solidFill>
                  <a:srgbClr val="C8A96E"/>
                </a:solidFill>
                <a:latin typeface="맑은 고딕"/>
              </a:rPr>
              <a:t>[청구항 1] - 독립항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8000" y="1224000"/>
            <a:ext cx="10896119" cy="32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0" i="0">
                <a:solidFill>
                  <a:srgbClr val="0C1F3F"/>
                </a:solidFill>
                <a:latin typeface="맑은 고딕"/>
              </a:rPr>
              <a:t>환기장치에 구비된 비접촉 감지 센서를 이용하여 거주자의 안전 상태를 감지하는 감지부; 및 상기 감지부에서 감지된 안전 상태 정보에 기반하여 이상 상태를 판단하고 알림을 발생시키는 안전관제부; 를 포함하는, 환기장치 기반 안전관제 시스템.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0000" y="1656000"/>
            <a:ext cx="11112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 i="0">
                <a:solidFill>
                  <a:srgbClr val="0C1F3F"/>
                </a:solidFill>
                <a:latin typeface="맑은 고딕"/>
              </a:rPr>
              <a:t>[청구항 2]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0000" y="1800000"/>
            <a:ext cx="10932119" cy="251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700" b="0" i="0">
                <a:solidFill>
                  <a:srgbClr val="374151"/>
                </a:solidFill>
                <a:latin typeface="맑은 고딕"/>
              </a:rPr>
              <a:t>제1항에 있어서, 상기 환기장치는 전열교환기(ERV), 열회수환기장치(HRV), 욕실 환풍기, 주방 레인지후드 중 하나 이상인 것을 특징으로 하는 시스템.</a:t>
            </a:r>
          </a:p>
        </p:txBody>
      </p:sp>
      <p:sp>
        <p:nvSpPr>
          <p:cNvPr id="8" name="Rectangle 7"/>
          <p:cNvSpPr/>
          <p:nvPr/>
        </p:nvSpPr>
        <p:spPr>
          <a:xfrm>
            <a:off x="648000" y="1800000"/>
            <a:ext cx="28800" cy="251998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0000" y="2123998"/>
            <a:ext cx="11112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 i="0">
                <a:solidFill>
                  <a:srgbClr val="0C1F3F"/>
                </a:solidFill>
                <a:latin typeface="맑은 고딕"/>
              </a:rPr>
              <a:t>[청구항 3]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0000" y="2267998"/>
            <a:ext cx="10932119" cy="251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700" b="0" i="0">
                <a:solidFill>
                  <a:srgbClr val="374151"/>
                </a:solidFill>
                <a:latin typeface="맑은 고딕"/>
              </a:rPr>
              <a:t>제1항에 있어서, 상기 비접촉 감지 센서는 밀리미터파(mmWave) 레이더, 적외선, 초음파, ToF, UWB, 카메라, 또는 이들의 조합 중 하나 이상인 것을 특징으로 하는 시스템.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8000" y="2267998"/>
            <a:ext cx="28800" cy="251998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0000" y="2591996"/>
            <a:ext cx="11112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 i="0">
                <a:solidFill>
                  <a:srgbClr val="0C1F3F"/>
                </a:solidFill>
                <a:latin typeface="맑은 고딕"/>
              </a:rPr>
              <a:t>[청구항 4]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0000" y="2735996"/>
            <a:ext cx="10932119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700" b="0" i="0">
                <a:solidFill>
                  <a:srgbClr val="374151"/>
                </a:solidFill>
                <a:latin typeface="맑은 고딕"/>
              </a:rPr>
              <a:t>제1항에 있어서, 상기 비접촉 감지 센서는 FMCW 방식의 밀리미터파 레이더 센서인 것을 특징으로 하는 시스템.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8000" y="2735996"/>
            <a:ext cx="28800" cy="125999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0000" y="2933995"/>
            <a:ext cx="11112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 i="0">
                <a:solidFill>
                  <a:srgbClr val="0C1F3F"/>
                </a:solidFill>
                <a:latin typeface="맑은 고딕"/>
              </a:rPr>
              <a:t>[청구항 5]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20000" y="3077995"/>
            <a:ext cx="10932119" cy="251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700" b="0" i="0">
                <a:solidFill>
                  <a:srgbClr val="374151"/>
                </a:solidFill>
                <a:latin typeface="맑은 고딕"/>
              </a:rPr>
              <a:t>제1항에 있어서, 상기 감지부는 (a)낙상이벤트 (b)호흡패턴/유무 (c)장시간미동 (d)장기부재 중 하나 이상을 감지하는 것을 특징으로 하는 시스템.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8000" y="3077995"/>
            <a:ext cx="28800" cy="251998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특허 명세서 초안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0000" y="720000"/>
            <a:ext cx="11112119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1200" b="1" i="0">
                <a:solidFill>
                  <a:srgbClr val="0C1F3F"/>
                </a:solidFill>
                <a:latin typeface="맑은 고딕"/>
              </a:rPr>
              <a:t>【특허청구범위】 (계속)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000" y="1044000"/>
            <a:ext cx="11112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 i="0">
                <a:solidFill>
                  <a:srgbClr val="0C1F3F"/>
                </a:solidFill>
                <a:latin typeface="맑은 고딕"/>
              </a:rPr>
              <a:t>[청구항 6]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0000" y="1188000"/>
            <a:ext cx="10932119" cy="251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700" b="0" i="0">
                <a:solidFill>
                  <a:srgbClr val="374151"/>
                </a:solidFill>
                <a:latin typeface="맑은 고딕"/>
              </a:rPr>
              <a:t>제1항에 있어서, 상기 안전관제부는 다단계 알림 체계를 포함하며: 1단계 세대내 알림 → 2단계 관리시설 알림 → 3단계 보호자/긴급구조 요청을 수행하는 것을 특징으로 하는 시스템.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8000" y="1188000"/>
            <a:ext cx="28800" cy="251998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0000" y="1511998"/>
            <a:ext cx="11112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 i="0">
                <a:solidFill>
                  <a:srgbClr val="0C1F3F"/>
                </a:solidFill>
                <a:latin typeface="맑은 고딕"/>
              </a:rPr>
              <a:t>[청구항 7]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0000" y="1655998"/>
            <a:ext cx="10932119" cy="251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700" b="0" i="0">
                <a:solidFill>
                  <a:srgbClr val="374151"/>
                </a:solidFill>
                <a:latin typeface="맑은 고딕"/>
              </a:rPr>
              <a:t>제1항에 있어서, 상기 환기장치는 욕실 환풍기이며, 비접촉 감지 센서는 수증기/습기 환경에서 정상 동작하여 욕실 내 낙상을 감지하는 것을 특징으로 하는 시스템.</a:t>
            </a:r>
          </a:p>
        </p:txBody>
      </p:sp>
      <p:sp>
        <p:nvSpPr>
          <p:cNvPr id="8" name="Rectangle 7"/>
          <p:cNvSpPr/>
          <p:nvPr/>
        </p:nvSpPr>
        <p:spPr>
          <a:xfrm>
            <a:off x="648000" y="1655998"/>
            <a:ext cx="28800" cy="251998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0000" y="1979996"/>
            <a:ext cx="11112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 i="0">
                <a:solidFill>
                  <a:srgbClr val="0C1F3F"/>
                </a:solidFill>
                <a:latin typeface="맑은 고딕"/>
              </a:rPr>
              <a:t>[청구항 8]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0000" y="2123996"/>
            <a:ext cx="10932119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700" b="0" i="0">
                <a:solidFill>
                  <a:srgbClr val="374151"/>
                </a:solidFill>
                <a:latin typeface="맑은 고딕"/>
              </a:rPr>
              <a:t>제1항에 있어서, 상기 비접촉 감지 센서는 환기장치에 내장, 부착, 결합, 또는 일체형으로 구성되는 것을 특징으로 하는 시스템.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8000" y="2123996"/>
            <a:ext cx="28800" cy="125999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540000" y="2321995"/>
            <a:ext cx="11112119" cy="720000"/>
          </a:xfrm>
          <a:prstGeom prst="rect">
            <a:avLst/>
          </a:prstGeom>
          <a:solidFill>
            <a:srgbClr val="FAF6EF"/>
          </a:solidFill>
          <a:ln>
            <a:solidFill>
              <a:srgbClr val="C8A9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8000" y="2357995"/>
            <a:ext cx="10896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 i="0">
                <a:solidFill>
                  <a:srgbClr val="C8A96E"/>
                </a:solidFill>
                <a:latin typeface="맑은 고딕"/>
              </a:rPr>
              <a:t>[청구항 9] - 독립항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8000" y="2501995"/>
            <a:ext cx="10896119" cy="50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0" i="0">
                <a:solidFill>
                  <a:srgbClr val="0C1F3F"/>
                </a:solidFill>
                <a:latin typeface="맑은 고딕"/>
              </a:rPr>
              <a:t>환기장치에 구비된 비접촉 감지 센서를 이용하여 실내 인체 존재여부, 인원수, 거주자 안전상태를 감지하는 감지부; 상기 감지부의 재실 정보에 기반하여 환기량을 자동 조절하는 환기 제어부; 및 상기 감지부의 안전 상태 정보에 기반하여 이상 상태를 판단하고 알림을 발생시키는 안전관제부; 를 포함하는, 재실감지 및 안전관제 통합 환기 시스템.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0000" y="3113995"/>
            <a:ext cx="11112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 i="0">
                <a:solidFill>
                  <a:srgbClr val="0C1F3F"/>
                </a:solidFill>
                <a:latin typeface="맑은 고딕"/>
              </a:rPr>
              <a:t>[청구항 10]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20000" y="3257995"/>
            <a:ext cx="10932119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700" b="0" i="0">
                <a:solidFill>
                  <a:srgbClr val="374151"/>
                </a:solidFill>
                <a:latin typeface="맑은 고딕"/>
              </a:rPr>
              <a:t>제9항에 있어서, 환기 제어부는 인원 미감지 구역 최소 환기, 인원 감지 구역 인원수 비례 환기량 증가 특징으로 하는 시스템.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8000" y="3257995"/>
            <a:ext cx="28800" cy="125999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0000" y="3455994"/>
            <a:ext cx="11112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 i="0">
                <a:solidFill>
                  <a:srgbClr val="0C1F3F"/>
                </a:solidFill>
                <a:latin typeface="맑은 고딕"/>
              </a:rPr>
              <a:t>[청구항 11]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20000" y="3599994"/>
            <a:ext cx="10932119" cy="251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700" b="0" i="0">
                <a:solidFill>
                  <a:srgbClr val="374151"/>
                </a:solidFill>
                <a:latin typeface="맑은 고딕"/>
              </a:rPr>
              <a:t>제9항에 있어서, 감지부의 재실 데이터를 시계열 수집하여 시간대별 재실 패턴 학습, 학습 기반 환기량 선제적 조절하는 패턴 학습부를 더 포함하는 시스템.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8000" y="3599994"/>
            <a:ext cx="28800" cy="251998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40000" y="3923992"/>
            <a:ext cx="11112119" cy="144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800" b="1" i="0">
                <a:solidFill>
                  <a:srgbClr val="0C1F3F"/>
                </a:solidFill>
                <a:latin typeface="맑은 고딕"/>
              </a:rPr>
              <a:t>[청구항 12]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20000" y="4067992"/>
            <a:ext cx="10932119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700" b="0" i="0">
                <a:solidFill>
                  <a:srgbClr val="374151"/>
                </a:solidFill>
                <a:latin typeface="맑은 고딕"/>
              </a:rPr>
              <a:t>제9항에 있어서, 감지부가 수면 상태 감지 시 환기 제어부는 저소음 최소 환기 모드로 전환하는 것을 특징으로 하는 시스템.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8000" y="4067992"/>
            <a:ext cx="28800" cy="125999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540000" y="6030000"/>
            <a:ext cx="11112119" cy="12700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40000" y="6066000"/>
            <a:ext cx="180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l"/>
            <a:r>
              <a:rPr sz="700" b="1" i="0">
                <a:solidFill>
                  <a:srgbClr val="9CA3AF"/>
                </a:solidFill>
                <a:latin typeface="맑은 고딕"/>
              </a:rPr>
              <a:t>특허 명세서 초안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572119" y="6066000"/>
            <a:ext cx="1080000" cy="216000"/>
          </a:xfrm>
          <a:prstGeom prst="rect">
            <a:avLst/>
          </a:prstGeom>
          <a:noFill/>
        </p:spPr>
        <p:txBody>
          <a:bodyPr wrap="square"/>
          <a:lstStyle/>
          <a:p>
            <a:pPr algn="r"/>
            <a:r>
              <a:rPr sz="700" b="0" i="0">
                <a:solidFill>
                  <a:srgbClr val="9CA3AF"/>
                </a:solidFill>
                <a:latin typeface="맑은 고딕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