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1219211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40000" y="720000"/>
            <a:ext cx="18000" cy="1080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440000" y="1440000"/>
            <a:ext cx="9000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0" i="0">
                <a:solidFill>
                  <a:srgbClr val="C8A96E"/>
                </a:solidFill>
                <a:latin typeface="맑은 고딕"/>
              </a:rPr>
              <a:t>Technical Proposal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0000" y="1980000"/>
            <a:ext cx="9000000" cy="10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000" b="1" i="0">
                <a:solidFill>
                  <a:srgbClr val="FFFFFF"/>
                </a:solidFill>
                <a:latin typeface="맑은 고딕"/>
              </a:rPr>
              <a:t>스마트 환기 통합
안전관제 시스템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0" y="3240000"/>
            <a:ext cx="9000000" cy="36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AAAACC"/>
                </a:solidFill>
                <a:latin typeface="맑은 고딕"/>
              </a:rPr>
              <a:t>mmWave 레이더 기반 맞춤형 환기 제어 + 독거노인 안전 솔루션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0000" y="3780000"/>
            <a:ext cx="1080000" cy="10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40000" y="4140000"/>
            <a:ext cx="9000000" cy="90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0" i="0">
                <a:solidFill>
                  <a:srgbClr val="8888AA"/>
                </a:solidFill>
                <a:latin typeface="맑은 고딕"/>
              </a:rPr>
              <a:t>제출처   한국토지주택공사(LH)
제출사   브록스(BLOCX)
제출일   2026년 4월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0000" y="5760000"/>
            <a:ext cx="9000000" cy="36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304060"/>
                </a:solidFill>
                <a:latin typeface="맑은 고딕"/>
              </a:rPr>
              <a:t>BLOCX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기능 상세 - 안전 관제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mmWave 레이더 정밀 감지 기반 24시간 비접촉 안전관제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0000" y="1944000"/>
          <a:ext cx="11112116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감지 유형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감지 원리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판단 기준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알림 수준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생존 확인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흉부 미세 움직임(호흡)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호흡 패턴 지속 확인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미감지시 위급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낙상 감지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급격한 높이변화+바닥정지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1초내 60cm+하강, 30초 정지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즉시 위급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장기 외출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전 구역 0명 지속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12시간 이상 부재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주의→24h 위급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이상 패턴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평소 행동 대비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이동/활동/수면 이상치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주의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0000" y="3132000"/>
          <a:ext cx="11112117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전열교환기(ERV)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욕실 환풍기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설치 위치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세대 중앙(다용도실)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화장실 천장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감지 범위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거실, 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화장실 (낙상 1위)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특장점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존별 환기 + 재실 감지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낙상 직접 감지 + 호흡 확인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습기 영향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해당 없음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mmWave 수증기 무관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40000" y="4320000"/>
            <a:ext cx="3656039" cy="432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0000" y="4338000"/>
            <a:ext cx="3656039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FFFFFF"/>
                </a:solidFill>
                <a:latin typeface="맑은 고딕"/>
              </a:rPr>
              <a:t>1단계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000" y="4445999"/>
            <a:ext cx="3656039" cy="125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FFFFFF"/>
                </a:solidFill>
                <a:latin typeface="맑은 고딕"/>
              </a:rPr>
              <a:t>세대 내 알림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0000" y="4590000"/>
            <a:ext cx="3656039" cy="125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FFFFFF"/>
                </a:solidFill>
                <a:latin typeface="맑은 고딕"/>
              </a:rPr>
              <a:t>월패드 화면+음성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68039" y="4320000"/>
            <a:ext cx="3656039" cy="432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68039" y="4338000"/>
            <a:ext cx="3656039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2단계 (3분)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68039" y="4445999"/>
            <a:ext cx="3656039" cy="125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0C1F3F"/>
                </a:solidFill>
                <a:latin typeface="맑은 고딕"/>
              </a:rPr>
              <a:t>관리사무실 알림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68039" y="4590000"/>
            <a:ext cx="3656039" cy="125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0C1F3F"/>
                </a:solidFill>
                <a:latin typeface="맑은 고딕"/>
              </a:rPr>
              <a:t>대시보드+경보음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96079" y="4320000"/>
            <a:ext cx="3656039" cy="4320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996079" y="4338000"/>
            <a:ext cx="3656039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FFFFFF"/>
                </a:solidFill>
                <a:latin typeface="맑은 고딕"/>
              </a:rPr>
              <a:t>3단계 (위급)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96079" y="4445999"/>
            <a:ext cx="3656039" cy="125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FFFFFF"/>
                </a:solidFill>
                <a:latin typeface="맑은 고딕"/>
              </a:rPr>
              <a:t>외부 연계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996079" y="4590000"/>
            <a:ext cx="3656039" cy="125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FFFFFF"/>
                </a:solidFill>
                <a:latin typeface="맑은 고딕"/>
              </a:rPr>
              <a:t>보호자SMS+119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기능 상세 - 에너지 최적화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재실 데이터의 시계열 분석으로 환기 에너지를 선제적으로 최적화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11112119" cy="576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944000"/>
            <a:ext cx="54000" cy="57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20000" y="1998000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행동 패턴 학습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0000" y="2142000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2~4주간 학습 → 세대별 생활 패턴 파악 | Edge AI로 클라우드 불필요 | 개인정보 외부 전송 없음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0000" y="2592000"/>
          <a:ext cx="11112116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시간대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학습 패턴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선제 환기 제어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효과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06:00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기상, 안방→거실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05:50 거실 환기 증가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쾌적+절감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08:30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외출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08:20 전실 최소 전환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10~20분 절약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17:00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귀가 예상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16:40 거실 선행 가동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귀가 즉시 쾌적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22:00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취침, 거실→안방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21:50 안방 조정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쾌적+절감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0000" y="3780000"/>
            <a:ext cx="11112119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세대별 환기 에너지 소비: 일별/주별/월별 추이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절감 리포트: 기존 대비 절감량, 절감률 자동 산출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패턴 분석: 시간대별 재실률, 환기 가동률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동별/단지 비교: 동일 평형 대비 에너지 소비 비교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40000" y="4428000"/>
          <a:ext cx="11112118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6059"/>
                <a:gridCol w="555605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계절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환기 전략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겨울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열회수 환기 극대화, 최소 환기로 열손실 방지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여름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환기 냉방 효과 활용, 야간 환기 증가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환절기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자연환기 모드 전환, 외기 온도 연동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월패드 / 관리사무실 연동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기존 스마트홈 인프라와 완벽히 통합되는 연동 체계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0000" y="1944000"/>
          <a:ext cx="11112117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구간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프로토콜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전송 데이터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센서→컨트롤러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RS-485 / UART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재실 상태, 인원 수, 호흡, 위치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컨트롤러→월패드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RS-485 (KS표준)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환기 상태, 안전 알림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월패드→관리사무실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TCP/IP (단지LAN)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세대 통합 상태, 이벤트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관리사무실→외부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LTE/인터넷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위급 알림 (보호자, 119)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40000" y="3132000"/>
            <a:ext cx="2340000" cy="468000"/>
          </a:xfrm>
          <a:prstGeom prst="rect">
            <a:avLst/>
          </a:prstGeom>
          <a:solidFill>
            <a:srgbClr val="F9FAFB"/>
          </a:solidFill>
          <a:ln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0000" y="3150000"/>
            <a:ext cx="2340000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거실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3257999"/>
            <a:ext cx="2340000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15803D"/>
                </a:solidFill>
                <a:latin typeface="맑은 고딕"/>
              </a:rPr>
              <a:t>2명 재실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000" y="3420000"/>
            <a:ext cx="2340000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환기: 자동(70%)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88000" y="3132000"/>
            <a:ext cx="2340000" cy="468000"/>
          </a:xfrm>
          <a:prstGeom prst="rect">
            <a:avLst/>
          </a:prstGeom>
          <a:solidFill>
            <a:srgbClr val="F9FAFB"/>
          </a:solidFill>
          <a:ln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988000" y="3150000"/>
            <a:ext cx="2340000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안방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88000" y="3257999"/>
            <a:ext cx="2340000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C8A96E"/>
                </a:solidFill>
                <a:latin typeface="맑은 고딕"/>
              </a:rPr>
              <a:t>1명 재실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88000" y="3420000"/>
            <a:ext cx="2340000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환기: 자동(40%)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36000" y="3132000"/>
            <a:ext cx="2340000" cy="468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36000" y="3150000"/>
            <a:ext cx="2340000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방1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36000" y="3257999"/>
            <a:ext cx="2340000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6B7280"/>
                </a:solidFill>
                <a:latin typeface="맑은 고딕"/>
              </a:rPr>
              <a:t>비어 있음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36000" y="3420000"/>
            <a:ext cx="2340000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환기: 최소(20%)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84000" y="3132000"/>
            <a:ext cx="2340000" cy="468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884000" y="3150000"/>
            <a:ext cx="2340000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방2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84000" y="3257999"/>
            <a:ext cx="2340000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6B7280"/>
                </a:solidFill>
                <a:latin typeface="맑은 고딕"/>
              </a:rPr>
              <a:t>비어 있음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884000" y="3420000"/>
            <a:ext cx="2340000" cy="10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환기: 최소(20%)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0000" y="3708000"/>
            <a:ext cx="11112119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전 세대 실시간 현황: 동/호수별 재실 상태, 환기 모드 한눈에 파악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안전 상태 표시: 정상(녹색)/주의(황색)/위급(적색) 색상 구분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이벤트 로그: 낙상, 장기 부재, 무호흡 등 이벤트 시간순 기록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에너지 현황: 동별/세대별 환기 에너지 소비량, 절감율 그래프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0000" y="4356000"/>
            <a:ext cx="11112119" cy="576000"/>
          </a:xfrm>
          <a:prstGeom prst="rect">
            <a:avLst/>
          </a:prstGeom>
          <a:solidFill>
            <a:srgbClr val="FFF7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40000" y="4356000"/>
            <a:ext cx="54000" cy="576000"/>
          </a:xfrm>
          <a:prstGeom prst="rect">
            <a:avLst/>
          </a:prstGeom>
          <a:solidFill>
            <a:srgbClr val="C241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20000" y="4410000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기존 인프라 활용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0000" y="4554000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LH 임대주택에 이미 설치된 월패드, 단지 네트워크, 관리사무실 PC 그대로 활용. 소프트웨어 업데이트만으로 연동 완료.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도입 비용 (개략)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기존 환기장치 대비 최소 비용 추가로 안전관제까지 통합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0000" y="1944000"/>
          <a:ext cx="11112115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2423"/>
                <a:gridCol w="2222423"/>
                <a:gridCol w="2222423"/>
                <a:gridCol w="2222423"/>
                <a:gridCol w="2222423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단가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수량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소계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mmWave 센서 모듈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약 20,000원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4개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80,000원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60GHz FMCW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환기 컨트롤러 업그레이드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약 50,000원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1식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50,000원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MCU+AI+통신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존별 댐퍼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약 20,000원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4개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80,000원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전동 댐퍼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설치 공사비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-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1식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30,000원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기존 환기 공사 통합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40000" y="3132000"/>
            <a:ext cx="11112119" cy="360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20000" y="3186000"/>
            <a:ext cx="5760000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FFFFFF"/>
                </a:solidFill>
                <a:latin typeface="맑은 고딕"/>
              </a:rPr>
              <a:t>세대당 추가 비용 합계 (환기+안전 통합)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40000" y="3168000"/>
            <a:ext cx="3600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600" b="1" i="0">
                <a:solidFill>
                  <a:srgbClr val="C8A96E"/>
                </a:solidFill>
                <a:latin typeface="맑은 고딕"/>
              </a:rPr>
              <a:t>약 15~20만원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0000" y="3600000"/>
            <a:ext cx="550205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0000" y="3672000"/>
            <a:ext cx="5502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약 15~25만원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000" y="3906000"/>
            <a:ext cx="550205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연간 에너지 절감액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50059" y="3600000"/>
            <a:ext cx="550205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150059" y="3672000"/>
            <a:ext cx="5502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약 1년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50059" y="3906000"/>
            <a:ext cx="550205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투자 회수 기간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40000" y="4284000"/>
          <a:ext cx="11112117" cy="6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비용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클라우드/관제 SW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월 세대당 약 2,000원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대시보드, 알림, 리포트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유지보수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연 계약 별도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센서 교체, S/W 업데이트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540000" y="5040000"/>
            <a:ext cx="11112119" cy="57600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40000" y="5040000"/>
            <a:ext cx="54000" cy="576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20000" y="5094000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비용 대체 효과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0000" y="5238000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기존 독거노인 안전확인 시스템(PIR, 안부전화, IoT) 비용 대체. 별도 안전장비 구매/설치/운영 비용 제거.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기대효과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에너지 절감과 입주민 안전을 동시에 달성하는 사회적 가치 솔루션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5502059" cy="792000"/>
          </a:xfrm>
          <a:prstGeom prst="rect">
            <a:avLst/>
          </a:prstGeom>
          <a:solidFill>
            <a:srgbClr val="FFFFFF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944000"/>
            <a:ext cx="5502059" cy="3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8000" y="2016000"/>
            <a:ext cx="5286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C1F3F"/>
                </a:solidFill>
                <a:latin typeface="맑은 고딕"/>
              </a:rPr>
              <a:t>약 15~25만원/년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8000" y="2268000"/>
            <a:ext cx="528605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세대당 에너지 절감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8000" y="2447999"/>
            <a:ext cx="5286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4B5563"/>
                </a:solidFill>
                <a:latin typeface="맑은 고딕"/>
              </a:rPr>
              <a:t>재실 감지 기반 환기 제어로 30~50% 절감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50059" y="1944000"/>
            <a:ext cx="5502059" cy="792000"/>
          </a:xfrm>
          <a:prstGeom prst="rect">
            <a:avLst/>
          </a:prstGeom>
          <a:solidFill>
            <a:srgbClr val="FFFFFF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50059" y="1944000"/>
            <a:ext cx="5502059" cy="3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58059" y="2016000"/>
            <a:ext cx="5286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C1F3F"/>
                </a:solidFill>
                <a:latin typeface="맑은 고딕"/>
              </a:rPr>
              <a:t>24시간 365일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58059" y="2268000"/>
            <a:ext cx="528605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실시간 생존 확인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58059" y="2447999"/>
            <a:ext cx="5286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4B5563"/>
                </a:solidFill>
                <a:latin typeface="맑은 고딕"/>
              </a:rPr>
              <a:t>호흡 감지 기반 실시간 확인, PIR 대비 정확도 향상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0000" y="2808000"/>
            <a:ext cx="5502059" cy="792000"/>
          </a:xfrm>
          <a:prstGeom prst="rect">
            <a:avLst/>
          </a:prstGeom>
          <a:solidFill>
            <a:srgbClr val="FFFFFF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0000" y="2808000"/>
            <a:ext cx="5502059" cy="3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8000" y="2880000"/>
            <a:ext cx="5286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C1F3F"/>
                </a:solidFill>
                <a:latin typeface="맑은 고딕"/>
              </a:rPr>
              <a:t>추가 설치 불필요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3132000"/>
            <a:ext cx="528605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통합 솔루션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8000" y="3311999"/>
            <a:ext cx="5286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4B5563"/>
                </a:solidFill>
                <a:latin typeface="맑은 고딕"/>
              </a:rPr>
              <a:t>의무 설치 환기장치에 센서 내장, 거부감 최소화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50059" y="2808000"/>
            <a:ext cx="5502059" cy="792000"/>
          </a:xfrm>
          <a:prstGeom prst="rect">
            <a:avLst/>
          </a:prstGeom>
          <a:solidFill>
            <a:srgbClr val="FFFFFF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50059" y="2808000"/>
            <a:ext cx="5502059" cy="3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258059" y="2880000"/>
            <a:ext cx="5286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C1F3F"/>
                </a:solidFill>
                <a:latin typeface="맑은 고딕"/>
              </a:rPr>
              <a:t>약 1년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58059" y="3132000"/>
            <a:ext cx="528605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투자비 회수 기간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58059" y="3311999"/>
            <a:ext cx="5286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4B5563"/>
                </a:solidFill>
                <a:latin typeface="맑은 고딕"/>
              </a:rPr>
              <a:t>에너지 절감분으로 추가 투자비 1년 내 회수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540000" y="3744000"/>
          <a:ext cx="11112116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적용 규모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세대 수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연간 에너지 절감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CO2 감축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시범 단지 (1개)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500세대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약 0.75~1.25억원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50톤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지역 확대 (10개)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5,000세대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약 7.5~12.5억원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500톤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전국 확대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50,000세대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약 75~125억원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5,000톤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확장 로드맵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세대 에너지 통합 플랫폼으로의 진화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54000" cy="900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944000"/>
            <a:ext cx="11112119" cy="900000"/>
          </a:xfrm>
          <a:prstGeom prst="rect">
            <a:avLst/>
          </a:prstGeom>
          <a:noFill/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8664119" y="2016000"/>
            <a:ext cx="2880000" cy="180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64119" y="2016000"/>
            <a:ext cx="288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FFFFFF"/>
                </a:solidFill>
                <a:latin typeface="맑은 고딕"/>
              </a:rPr>
              <a:t>즉시 적용 가능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2016000"/>
            <a:ext cx="540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Phase 1 (본 제안)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0000" y="2232000"/>
            <a:ext cx="10752119" cy="54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mmWave 재실감지 → 존별 환기 제어
독거노인 생존확인/낙상/부재 감지
월패드/관리사무실 연동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2951999"/>
            <a:ext cx="54000" cy="900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40000" y="2951999"/>
            <a:ext cx="11112119" cy="900000"/>
          </a:xfrm>
          <a:prstGeom prst="rect">
            <a:avLst/>
          </a:prstGeom>
          <a:noFill/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664119" y="3023999"/>
            <a:ext cx="2880000" cy="180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64119" y="3023999"/>
            <a:ext cx="288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0C1F3F"/>
                </a:solidFill>
                <a:latin typeface="맑은 고딕"/>
              </a:rPr>
              <a:t>Phase 1 검증 후 6개월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0000" y="3023999"/>
            <a:ext cx="540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Phase 2 (확장 1)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0000" y="3239999"/>
            <a:ext cx="10752119" cy="54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재실 데이터 → 보일러 전동밸브 연동
빈 방 자동 난방 차단
난방 에너지 추가 절감 40~60%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0000" y="3959998"/>
            <a:ext cx="54000" cy="900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0000" y="3959998"/>
            <a:ext cx="11112119" cy="900000"/>
          </a:xfrm>
          <a:prstGeom prst="rect">
            <a:avLst/>
          </a:prstGeom>
          <a:noFill/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664119" y="4031998"/>
            <a:ext cx="2880000" cy="180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64119" y="4031998"/>
            <a:ext cx="288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FFFFFF"/>
                </a:solidFill>
                <a:latin typeface="맑은 고딕"/>
              </a:rPr>
              <a:t>Phase 2 데이터 축적 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0000" y="4031998"/>
            <a:ext cx="540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Phase 3 (확장 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0000" y="4247998"/>
            <a:ext cx="10752119" cy="54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예측형 환기+난방 선제 제어
세대별 맞춤 에너지 프로파일
단지 전체 에너지 관제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0000" y="4967997"/>
            <a:ext cx="11112119" cy="57600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40000" y="4967997"/>
            <a:ext cx="54000" cy="576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20000" y="5021997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확장의 핵심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0000" y="5165997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mmWave 센서와 재실 데이터 인프라 그대로 활용. 소프트웨어 업데이트+밸브 추가만으로 단계적 확장.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에너지 절감 시뮬레이션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84m2 임대아파트(서울 기준), 법정 환기량 0.5회/h, ERV 난방효율 75%/냉방효율 45%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11112119" cy="576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944000"/>
            <a:ext cx="54000" cy="57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20000" y="1998000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열손실 계산 공식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0000" y="2142000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환기 열손실(W) = 풍량 x 공기밀도 x 비열 x 온도차 x (1-열교환효율) = 33.5 x DT x (1-n) [W]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0000" y="2592000"/>
          <a:ext cx="11112110" cy="28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211"/>
                <a:gridCol w="1111211"/>
                <a:gridCol w="1111211"/>
                <a:gridCol w="1111211"/>
                <a:gridCol w="1111211"/>
                <a:gridCol w="1111211"/>
                <a:gridCol w="1111211"/>
                <a:gridCol w="1111211"/>
                <a:gridCol w="1111211"/>
                <a:gridCol w="1111211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월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외기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실내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DT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모드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n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손실W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월kWh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단가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1" i="0">
                          <a:solidFill>
                            <a:srgbClr val="FFFFFF"/>
                          </a:solidFill>
                          <a:latin typeface="맑은 고딕"/>
                        </a:rPr>
                        <a:t>월요금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-2.4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26.4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0.75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221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159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가스80원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12,720원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2월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0.4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24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23.6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0.75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198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143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가스80원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11,440원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3월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5.7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16.3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0.75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137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99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가스80원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7,920원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4월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12.5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22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9.5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0.75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80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58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가스80원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4,640원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5월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17.8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4.2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환절기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0.75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35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가스80원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2,000원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6월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22.2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26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3.8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냉방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0.45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70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50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전기40원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2,000원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7월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26.8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8.0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냉방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148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107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전기40원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4,280원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8월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27.4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26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9.0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냉방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0.45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166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120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전기40원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4,800원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9월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22.8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4.0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냉방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74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53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전기40원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2,120원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10월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14.8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22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7.2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0.75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60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43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가스80원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3,440원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11월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7.2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14.8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0.75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124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89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가스80원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7,120원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12월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-0.4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24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24.4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0.75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205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148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가스80원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600" b="0" i="0">
                          <a:solidFill>
                            <a:srgbClr val="0C1F3F"/>
                          </a:solidFill>
                          <a:latin typeface="맑은 고딕"/>
                        </a:rPr>
                        <a:t>11,840원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40000" y="5508000"/>
          <a:ext cx="7920000" cy="45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000"/>
                <a:gridCol w="2640000"/>
                <a:gridCol w="2640000"/>
              </a:tblGrid>
              <a:tr h="75000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에너지(kWh)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비용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75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난방기 열손실(11~3월)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638 kWh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51,040원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75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냉방기 열손실(6~9월)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330 kWh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13,200원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75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환절기 열손실(4~5,10월)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126 kWh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10,080원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75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ERV 팬 전력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438 kWh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52,560원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75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연간 합계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1,532 kWh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126,880원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운전 모드별 비교 분석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24시간 연속 환기 대비, 재실감지 및 패턴 예측 알고리즘 적용 시 절감 효과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3632039" cy="72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944000"/>
            <a:ext cx="3632039" cy="36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0000" y="1998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0C1F3F"/>
                </a:solidFill>
                <a:latin typeface="맑은 고딕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2142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0C1F3F"/>
                </a:solidFill>
                <a:latin typeface="맑은 고딕"/>
              </a:rPr>
              <a:t>24시간 연속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000" y="2304000"/>
            <a:ext cx="3632039" cy="32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현행 방식
100 CMH 균등 운전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80039" y="1944000"/>
            <a:ext cx="3632039" cy="72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80039" y="1944000"/>
            <a:ext cx="3632039" cy="3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80039" y="1998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C8A96E"/>
                </a:solidFill>
                <a:latin typeface="맑은 고딕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0039" y="2142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0C1F3F"/>
                </a:solidFill>
                <a:latin typeface="맑은 고딕"/>
              </a:rPr>
              <a:t>재실감지 스마트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80039" y="2304000"/>
            <a:ext cx="3632039" cy="32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존별 재실 감지
실효 40 CMH (40%)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20079" y="1944000"/>
            <a:ext cx="3632039" cy="72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20079" y="1944000"/>
            <a:ext cx="3632039" cy="36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020079" y="1998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15803D"/>
                </a:solidFill>
                <a:latin typeface="맑은 고딕"/>
              </a:rPr>
              <a:t>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20079" y="2142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0C1F3F"/>
                </a:solidFill>
                <a:latin typeface="맑은 고딕"/>
              </a:rPr>
              <a:t>패턴 예측 AI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20079" y="2304000"/>
            <a:ext cx="3632039" cy="32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행동 패턴 학습
실효 32 CMH (32%)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40000" y="2771999"/>
          <a:ext cx="11112116" cy="19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A. 24시간 연속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B. 재실감지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C. 패턴 예측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실효 환기량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100 CMH (100%)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40 CMH (40%)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32 CMH (32%)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난방기 열손실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51,040원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20,416원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16,333원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냉방기 열손실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13,200원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5,280원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4,224원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환절기 열손실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10,080원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4,032원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3,226원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ERV 팬 전력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52,560원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26,280원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21,024원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연간 합계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126,880원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56,008원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44,807원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절감액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-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70,872원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82,073원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절감률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-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56%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65%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40000" y="4823999"/>
          <a:ext cx="11112115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2423"/>
                <a:gridCol w="2222423"/>
                <a:gridCol w="2222423"/>
                <a:gridCol w="2222423"/>
                <a:gridCol w="2222423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규모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세대수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24시간비용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패턴예측비용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연간 절감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시범 단지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500세대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6,344만원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2,240만원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4,104만원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지역 확대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5,000세대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6.3억원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2.2억원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4.1억원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전국 확대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50,000세대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63.4억원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22.4억원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41.0억원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추진 일정 (안)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시범 적용부터 확대까지 3단계 추진 계획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432000" cy="432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000" y="2016000"/>
            <a:ext cx="432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C8A96E"/>
                </a:solidFill>
                <a:latin typeface="맑은 고딕"/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6000" y="1944000"/>
            <a:ext cx="10536119" cy="827999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60000" y="1980000"/>
            <a:ext cx="1003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1단계: 시범 단지 적용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60000" y="2160000"/>
            <a:ext cx="1003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선정 단지(1개동, 50~100세대) 설치 및 운영
센서/컨트롤러/월패드 통합, 관제 구축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60000" y="2556000"/>
            <a:ext cx="1800000" cy="144000"/>
          </a:xfrm>
          <a:prstGeom prst="rect">
            <a:avLst/>
          </a:prstGeom>
          <a:solidFill>
            <a:srgbClr val="FAF6EF"/>
          </a:solidFill>
          <a:ln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260000" y="2556000"/>
            <a:ext cx="1800000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C8A96E"/>
                </a:solidFill>
                <a:latin typeface="맑은 고딕"/>
              </a:rPr>
              <a:t>3개월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0000" y="2880000"/>
            <a:ext cx="432000" cy="432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0000" y="2952000"/>
            <a:ext cx="432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0C1F3F"/>
                </a:solidFill>
                <a:latin typeface="맑은 고딕"/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16000" y="2880000"/>
            <a:ext cx="10536119" cy="827999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260000" y="2916000"/>
            <a:ext cx="1003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2단계: 성과 분석 및 보완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60000" y="3096000"/>
            <a:ext cx="1003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에너지 절감 실측, 감지 정확도 검증
입주민 만족도 조사, 결과 보고서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60000" y="3492000"/>
            <a:ext cx="1800000" cy="144000"/>
          </a:xfrm>
          <a:prstGeom prst="rect">
            <a:avLst/>
          </a:prstGeom>
          <a:solidFill>
            <a:srgbClr val="FAF6EF"/>
          </a:solidFill>
          <a:ln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260000" y="3492000"/>
            <a:ext cx="1800000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C8A96E"/>
                </a:solidFill>
                <a:latin typeface="맑은 고딕"/>
              </a:rPr>
              <a:t>2개월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0000" y="3816000"/>
            <a:ext cx="432000" cy="432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0000" y="3888000"/>
            <a:ext cx="432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16000" y="3816000"/>
            <a:ext cx="10536119" cy="827999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260000" y="3852000"/>
            <a:ext cx="1003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3단계: 확대 적용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60000" y="4032000"/>
            <a:ext cx="1003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시범 성과 기반 확대 결정
신규/기존 단지 순차 적용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260000" y="4428000"/>
            <a:ext cx="1800000" cy="144000"/>
          </a:xfrm>
          <a:prstGeom prst="rect">
            <a:avLst/>
          </a:prstGeom>
          <a:solidFill>
            <a:srgbClr val="FAF6EF"/>
          </a:solidFill>
          <a:ln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260000" y="4428000"/>
            <a:ext cx="1800000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C8A96E"/>
                </a:solidFill>
                <a:latin typeface="맑은 고딕"/>
              </a:rPr>
              <a:t>순차 확대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40000" y="4752000"/>
          <a:ext cx="11112116" cy="120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172285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단계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기간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주요 활동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산출물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172285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1단계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1개월차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현장조사, 설계, 설치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설치 완료 보고서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72285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1단계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2개월차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시운전, 데이터 수집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시운전 결과서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172285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1단계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3개월차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정상 운영, 이슈 대응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월간 운영 리포트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72285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2단계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4개월차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에너지 분석, 정확도 평가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성과 분석 보고서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172285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2단계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5개월차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시스템 보완, 확대 계획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확대 적용 제안서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7229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3단계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6개월~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확대 단지 순차 적용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확대 적용 결과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28" name="Rectangle 27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14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회사 소개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브록스(BLOCX)는 스마트 환기 및 안전관제 통합 솔루션 기업입니다.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720000" cy="720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000" y="2124000"/>
            <a:ext cx="720000" cy="36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C8A96E"/>
                </a:solidFill>
                <a:latin typeface="맑은 고딕"/>
              </a:rPr>
              <a:t>BLOCX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0000" y="2052000"/>
            <a:ext cx="540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C1F3F"/>
                </a:solidFill>
                <a:latin typeface="맑은 고딕"/>
              </a:rPr>
              <a:t>브록스 (BLOCX)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0000" y="2304000"/>
            <a:ext cx="540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스마트 환기 + 안전관제 통합 솔루션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0000" y="2844000"/>
          <a:ext cx="11112118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6059"/>
                <a:gridCol w="555605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내용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회사명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브록스 (BLOCX)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사업 분야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건축용 환기장비(ERV/HRV) 제조, 스마트 환기, 안전관제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핵심 역량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열교환 환기장치 설계/제조, IoT센서 통합, Edge AI, 건축 환기 컨설팅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인증 현황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환기장치 관련 KS 인증, 에너지 효율 인증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540000" y="4032000"/>
            <a:ext cx="3632039" cy="72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0000" y="4068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C8A96E"/>
                </a:solidFill>
                <a:latin typeface="맑은 고딕"/>
              </a:rPr>
              <a:t>HVAC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0000" y="4212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0C1F3F"/>
                </a:solidFill>
                <a:latin typeface="맑은 고딕"/>
              </a:rPr>
              <a:t>환기 전문 기술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0000" y="4392000"/>
            <a:ext cx="3632039" cy="32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ERV/HRV 설계 제조
건축환기 설비 전문성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80039" y="4032000"/>
            <a:ext cx="3632039" cy="72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280039" y="4068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C8A96E"/>
                </a:solidFill>
                <a:latin typeface="맑은 고딕"/>
              </a:rPr>
              <a:t>IoT+AI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80039" y="4212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0C1F3F"/>
                </a:solidFill>
                <a:latin typeface="맑은 고딕"/>
              </a:rPr>
              <a:t>IoT + AI 융합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80039" y="4392000"/>
            <a:ext cx="3632039" cy="32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센서 통합, 원격 제어
Edge AI 데이터 분석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20079" y="4032000"/>
            <a:ext cx="3632039" cy="72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20079" y="4068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C8A96E"/>
                </a:solidFill>
                <a:latin typeface="맑은 고딕"/>
              </a:rPr>
              <a:t>APT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20079" y="4212000"/>
            <a:ext cx="363203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0C1F3F"/>
                </a:solidFill>
                <a:latin typeface="맑은 고딕"/>
              </a:rPr>
              <a:t>공동주택 실적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20079" y="4392000"/>
            <a:ext cx="3632039" cy="32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다수 아파트 단지
환기 설비 납품 경험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0000" y="4859999"/>
            <a:ext cx="11112119" cy="576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40000" y="4859999"/>
            <a:ext cx="54000" cy="57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20000" y="4913999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환기장비 제조사가 직접 제안하는 통합 솔루션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0000" y="5057999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환기장치 제조 단계에서 mmWave 센서 내장 → 설치 비용 최소화, 유지보수 일원화, 품질 보증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40000" y="5615999"/>
            <a:ext cx="11112119" cy="540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40000" y="5687999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1" i="0">
                <a:solidFill>
                  <a:srgbClr val="C8A96E"/>
                </a:solidFill>
                <a:latin typeface="맑은 고딕"/>
              </a:rPr>
              <a:t>브록스(BLOCX) - 스마트 환기 통합 안전관제 시스템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0000" y="5867999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0" i="0">
                <a:solidFill>
                  <a:srgbClr val="8888AA"/>
                </a:solidFill>
                <a:latin typeface="맑은 고딕"/>
              </a:rPr>
              <a:t>본 제안서에 대한 문의사항이 있으시면 담당자에게 연락 부탁드립니다.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54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대한민국 3가구 중 1가구가
혼자 삽니다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000" y="1368000"/>
            <a:ext cx="269702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440000"/>
            <a:ext cx="269702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750만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674000"/>
            <a:ext cx="269702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1인 가구 수 (전체 34.5%)</a:t>
            </a:r>
          </a:p>
        </p:txBody>
      </p:sp>
      <p:sp>
        <p:nvSpPr>
          <p:cNvPr id="6" name="Rectangle 5"/>
          <p:cNvSpPr/>
          <p:nvPr/>
        </p:nvSpPr>
        <p:spPr>
          <a:xfrm>
            <a:off x="3345029" y="1368000"/>
            <a:ext cx="269702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345029" y="1440000"/>
            <a:ext cx="269702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199만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45029" y="1674000"/>
            <a:ext cx="269702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독거노인 수</a:t>
            </a:r>
          </a:p>
        </p:txBody>
      </p:sp>
      <p:sp>
        <p:nvSpPr>
          <p:cNvPr id="9" name="Rectangle 8"/>
          <p:cNvSpPr/>
          <p:nvPr/>
        </p:nvSpPr>
        <p:spPr>
          <a:xfrm>
            <a:off x="6150059" y="1368000"/>
            <a:ext cx="269702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150059" y="1440000"/>
            <a:ext cx="269702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3,561명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50059" y="1674000"/>
            <a:ext cx="269702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고독사 사망자 수/년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55089" y="1368000"/>
            <a:ext cx="269702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55089" y="1440000"/>
            <a:ext cx="269702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8~12일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55089" y="1674000"/>
            <a:ext cx="269702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사망후 발견 평균 소요일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0000" y="2124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고독사 연도별 추이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40000" y="2340000"/>
          <a:ext cx="11112117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연도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사망자 수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추이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2019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2,536명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2020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3,138명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+23.7%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2021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3,378명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+7.6%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2022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3,561명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+5.4%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2023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3,700명+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추정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40000" y="3780000"/>
          <a:ext cx="11112117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수치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출처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발생장소 - 자택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90% 이상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보건복지부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임대주택(공공) 비율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30~35%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보건복지부/LH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남성 비율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80% 이상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보건복지부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50~60대 비율(최다)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55~60%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보건복지부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65세 이상 사고사 1위, 낙상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000" y="1188000"/>
            <a:ext cx="269702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260000"/>
            <a:ext cx="269702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16.9%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94000"/>
            <a:ext cx="269702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65세 이상 낙상 경험률</a:t>
            </a:r>
          </a:p>
        </p:txBody>
      </p:sp>
      <p:sp>
        <p:nvSpPr>
          <p:cNvPr id="6" name="Rectangle 5"/>
          <p:cNvSpPr/>
          <p:nvPr/>
        </p:nvSpPr>
        <p:spPr>
          <a:xfrm>
            <a:off x="3345029" y="1188000"/>
            <a:ext cx="269702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345029" y="1260000"/>
            <a:ext cx="269702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2,400~2,700명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45029" y="1494000"/>
            <a:ext cx="269702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낙상 사망자 수/년</a:t>
            </a:r>
          </a:p>
        </p:txBody>
      </p:sp>
      <p:sp>
        <p:nvSpPr>
          <p:cNvPr id="9" name="Rectangle 8"/>
          <p:cNvSpPr/>
          <p:nvPr/>
        </p:nvSpPr>
        <p:spPr>
          <a:xfrm>
            <a:off x="6150059" y="1188000"/>
            <a:ext cx="269702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150059" y="1260000"/>
            <a:ext cx="269702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55~60%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50059" y="1494000"/>
            <a:ext cx="269702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자택 내 발생 비율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55089" y="1188000"/>
            <a:ext cx="269702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55089" y="1260000"/>
            <a:ext cx="269702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4~6배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55089" y="1494000"/>
            <a:ext cx="269702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1시간 방치 시 사망률 증가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0000" y="1944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자택 내 낙상 장소 비율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40000" y="2160000"/>
          <a:ext cx="54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000"/>
                <a:gridCol w="2700000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장소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비율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욕실/화장실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30%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침실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20%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거실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기타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35%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40000" y="3384000"/>
          <a:ext cx="11112118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6059"/>
                <a:gridCol w="555605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규정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내용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건축법 시행령 제87조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100세대 이상 기계환기 의무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실내공기질관리법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PM10, CO2, HCHO, TVOC 관리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제로에너지건축 로드맵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2025 공공, 2030 민간 전면 의무화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고독사예방법 (2021)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5개년 기본계획, 실태조사 의무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540000" y="4572000"/>
            <a:ext cx="11112119" cy="57600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0000" y="4572000"/>
            <a:ext cx="54000" cy="576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20000" y="4626000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의무 설치되는 환기장치 하나로, 에너지 절감과 생명 보호를 동시에 실현할 수 있습니다.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목차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000" y="1116000"/>
            <a:ext cx="11112119" cy="254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260000"/>
            <a:ext cx="11112119" cy="43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01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제안 배경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02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시스템 개요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03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핵심 기술: mmWave 레이더 센싱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04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시스템 구성도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05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기능 상세 - 스마트 환기 제어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06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기능 상세 - 안전 관제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07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기능 상세 - 에너지 최적화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08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월패드 / 관리사무실 연동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09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도입 비용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10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기대효과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11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확장 로드맵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12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에너지 절감 시뮬레이션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13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추진 일정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100" b="1" i="0">
                <a:solidFill>
                  <a:srgbClr val="C8A96E"/>
                </a:solidFill>
                <a:latin typeface="맑은 고딕"/>
              </a:rPr>
              <a:t>14</a:t>
            </a:r>
            <a:r>
              <a:rPr sz="1000" b="0" i="0">
                <a:solidFill>
                  <a:srgbClr val="0C1F3F"/>
                </a:solidFill>
                <a:latin typeface="맑은 고딕"/>
              </a:rPr>
              <a:t>  회사 소개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제안 배경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임대주택의 두 가지 핵심 과제를 하나의 장비로 해결합니다.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550205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000" y="2016000"/>
            <a:ext cx="5502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30~50%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2250000"/>
            <a:ext cx="550205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빈 방 환기 에너지 낭비</a:t>
            </a:r>
          </a:p>
        </p:txBody>
      </p:sp>
      <p:sp>
        <p:nvSpPr>
          <p:cNvPr id="9" name="Rectangle 8"/>
          <p:cNvSpPr/>
          <p:nvPr/>
        </p:nvSpPr>
        <p:spPr>
          <a:xfrm>
            <a:off x="6150059" y="1944000"/>
            <a:ext cx="550205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150059" y="2016000"/>
            <a:ext cx="550205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전실 균등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50059" y="2250000"/>
            <a:ext cx="550205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기존 임대주택 환기 방식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2628000"/>
            <a:ext cx="363203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0000" y="2700000"/>
            <a:ext cx="363203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3,661명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0000" y="2934000"/>
            <a:ext cx="363203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2023 고독사 사망자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80039" y="2628000"/>
            <a:ext cx="363203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280039" y="2700000"/>
            <a:ext cx="363203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67%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80039" y="2934000"/>
            <a:ext cx="363203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임대주택 독거노인 비율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20079" y="2628000"/>
            <a:ext cx="3632039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020079" y="2700000"/>
            <a:ext cx="3632039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3.2일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20079" y="2934000"/>
            <a:ext cx="3632039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고독사 평균 발견 소요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0000" y="3312000"/>
            <a:ext cx="11112119" cy="576000"/>
          </a:xfrm>
          <a:prstGeom prst="rect">
            <a:avLst/>
          </a:prstGeom>
          <a:solidFill>
            <a:srgbClr val="FE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40000" y="3312000"/>
            <a:ext cx="54000" cy="5760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0000" y="3366000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기존 안전확인 시스템의 한계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0000" y="3510000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전화 안부 확인: 일1회, 수동 | PIR: 정지 감지 불가 | CCTV: 프라이버시 침해 | 웨어러블: 착용 거부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0000" y="3960000"/>
            <a:ext cx="11112119" cy="57600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40000" y="3960000"/>
            <a:ext cx="54000" cy="576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20000" y="4014000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제안 핵심: 하나의 장비, 두 가지 해결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20000" y="4158000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의무 설치 환기장치에 mmWave 레이더 내장 → 추가 장비 없이 맞춤형 환기 + 안전관제 동시 실현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시스템 개요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기존 환기장치(ERV/HRV)에 mmWave 센서 모듈을 내장하여 3가지 핵심 기능을 제공합니다.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3632039" cy="108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000" y="2016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C8A96E"/>
                </a:solidFill>
                <a:latin typeface="맑은 고딕"/>
              </a:rPr>
              <a:t>VENT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2232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0C1F3F"/>
                </a:solidFill>
                <a:latin typeface="맑은 고딕"/>
              </a:rPr>
              <a:t>스마트 환기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2447999"/>
            <a:ext cx="3632039" cy="503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존별 재실 인원 감지
맞춤 환기량 자동 제어
에너지 30~50% 절감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0039" y="1944000"/>
            <a:ext cx="3632039" cy="108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80039" y="2016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C8A96E"/>
                </a:solidFill>
                <a:latin typeface="맑은 고딕"/>
              </a:rPr>
              <a:t>SAFE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80039" y="2232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0C1F3F"/>
                </a:solidFill>
                <a:latin typeface="맑은 고딕"/>
              </a:rPr>
              <a:t>안전 관제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0039" y="2447999"/>
            <a:ext cx="3632039" cy="503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호흡/낙상/부재 감지
3단계 알림 체계
월패드/관리실 연동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20079" y="1944000"/>
            <a:ext cx="3632039" cy="108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20079" y="2016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C8A96E"/>
                </a:solidFill>
                <a:latin typeface="맑은 고딕"/>
              </a:rPr>
              <a:t>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20079" y="2232000"/>
            <a:ext cx="3632039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0C1F3F"/>
                </a:solidFill>
                <a:latin typeface="맑은 고딕"/>
              </a:rPr>
              <a:t>에너지 분석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20079" y="2447999"/>
            <a:ext cx="3632039" cy="503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4B5563"/>
                </a:solidFill>
                <a:latin typeface="맑은 고딕"/>
              </a:rPr>
              <a:t>세대별 행동 패턴 학습
시간대별 재실 예측
최적 에너지 운영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40000" y="3132000"/>
          <a:ext cx="11112117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기존 시스템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제안 시스템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환기 제어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전체 세대 동일 풍량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존별 인원 기반 맞춤 제어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에너지 효율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빈 방에도 환기 (낭비)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빈 방 최소 환기 (절감)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안전 기능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없음 (별도 장비 필요)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통합 내장 (추가 비용 최소)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프라이버시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해당 없음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레이더 방식 (영상 없음)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관제 연동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월패드 + 관리사무실 통합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핵심 기술: mmWave 레이더 센싱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FMCW 레이더 기반의 비접촉 감지 기술로 프라이버시 보호 + 정밀 인체 감지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944000"/>
            <a:ext cx="2136023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000" y="2016000"/>
            <a:ext cx="2136023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존재 감지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2250000"/>
            <a:ext cx="2136023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사람 유무 판별</a:t>
            </a:r>
          </a:p>
        </p:txBody>
      </p:sp>
      <p:sp>
        <p:nvSpPr>
          <p:cNvPr id="9" name="Rectangle 8"/>
          <p:cNvSpPr/>
          <p:nvPr/>
        </p:nvSpPr>
        <p:spPr>
          <a:xfrm>
            <a:off x="2784023" y="1944000"/>
            <a:ext cx="2136023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84023" y="2016000"/>
            <a:ext cx="2136023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인원 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84023" y="2250000"/>
            <a:ext cx="2136023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최대 5명 추적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8047" y="1944000"/>
            <a:ext cx="2136023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8047" y="2016000"/>
            <a:ext cx="2136023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위치 추적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8047" y="2250000"/>
            <a:ext cx="2136023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3D 좌표 실시간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72071" y="1944000"/>
            <a:ext cx="2136023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272071" y="2016000"/>
            <a:ext cx="2136023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호흡 감지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72071" y="2250000"/>
            <a:ext cx="2136023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정지 상태 생존확인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516095" y="1944000"/>
            <a:ext cx="2136023" cy="576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516095" y="2016000"/>
            <a:ext cx="2136023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0C1F3F"/>
                </a:solidFill>
                <a:latin typeface="맑은 고딕"/>
              </a:rPr>
              <a:t>낙상 감지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16095" y="2250000"/>
            <a:ext cx="2136023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6B7280"/>
                </a:solidFill>
                <a:latin typeface="맑은 고딕"/>
              </a:rPr>
              <a:t>급격한 위치 변화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40000" y="2628000"/>
          <a:ext cx="11112115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2423"/>
                <a:gridCol w="2222423"/>
                <a:gridCol w="2222423"/>
                <a:gridCol w="2222423"/>
                <a:gridCol w="2222423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비교 항목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mmWave 레이더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PIR 센서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CCTV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웨어러블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프라이버시 보호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 영상 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영상 촬영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정지 상태 감지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 호흡 감지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불가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△ AI필요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착용 불필요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착용 필수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어둠/연기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 무관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△ 제한적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불가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인원 수 감지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 최대5명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불가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불가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낙상 감지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△ AI필요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벽 투과 안됨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유지보수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 반영구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△ 저장장치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충전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수용성(거부감)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 낮음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O 낮음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높음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X 높음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시스템 구성도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세대 내 센서부터 관리사무실 통합 관제까지의 전체 시스템 아키텍처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00000" y="1944000"/>
            <a:ext cx="1980000" cy="288000"/>
          </a:xfrm>
          <a:prstGeom prst="rect">
            <a:avLst/>
          </a:prstGeom>
          <a:solidFill>
            <a:srgbClr val="F9FAFB"/>
          </a:solidFill>
          <a:ln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00000" y="1980000"/>
            <a:ext cx="19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0C1F3F"/>
                </a:solidFill>
                <a:latin typeface="맑은 고딕"/>
              </a:rPr>
              <a:t>안방 mmWave</a:t>
            </a:r>
          </a:p>
        </p:txBody>
      </p:sp>
      <p:sp>
        <p:nvSpPr>
          <p:cNvPr id="8" name="Rectangle 7"/>
          <p:cNvSpPr/>
          <p:nvPr/>
        </p:nvSpPr>
        <p:spPr>
          <a:xfrm>
            <a:off x="2988000" y="1944000"/>
            <a:ext cx="1980000" cy="288000"/>
          </a:xfrm>
          <a:prstGeom prst="rect">
            <a:avLst/>
          </a:prstGeom>
          <a:solidFill>
            <a:srgbClr val="F9FAFB"/>
          </a:solidFill>
          <a:ln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988000" y="1980000"/>
            <a:ext cx="19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0C1F3F"/>
                </a:solidFill>
                <a:latin typeface="맑은 고딕"/>
              </a:rPr>
              <a:t>방1 mmWave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76000" y="1944000"/>
            <a:ext cx="1980000" cy="288000"/>
          </a:xfrm>
          <a:prstGeom prst="rect">
            <a:avLst/>
          </a:prstGeom>
          <a:solidFill>
            <a:srgbClr val="F9FAFB"/>
          </a:solidFill>
          <a:ln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76000" y="1980000"/>
            <a:ext cx="19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0C1F3F"/>
                </a:solidFill>
                <a:latin typeface="맑은 고딕"/>
              </a:rPr>
              <a:t>방2 mmWave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4000" y="1944000"/>
            <a:ext cx="1980000" cy="288000"/>
          </a:xfrm>
          <a:prstGeom prst="rect">
            <a:avLst/>
          </a:prstGeom>
          <a:solidFill>
            <a:srgbClr val="F9FAFB"/>
          </a:solidFill>
          <a:ln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164000" y="1980000"/>
            <a:ext cx="19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0C1F3F"/>
                </a:solidFill>
                <a:latin typeface="맑은 고딕"/>
              </a:rPr>
              <a:t>거실 mmWave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0000" y="2340000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C8A96E"/>
                </a:solidFill>
                <a:latin typeface="맑은 고딕"/>
              </a:rPr>
              <a:t>▼  RS-485 / 무선통신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76059" y="2520000"/>
            <a:ext cx="5040000" cy="360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76059" y="2574000"/>
            <a:ext cx="5040000" cy="251999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1" i="0">
                <a:solidFill>
                  <a:srgbClr val="FFFFFF"/>
                </a:solidFill>
                <a:latin typeface="맑은 고딕"/>
              </a:rPr>
              <a:t>환기 컨트롤러 (데이터 수집 + 제어 + AI 패턴 학습)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80000" y="2952000"/>
            <a:ext cx="2520000" cy="251999"/>
          </a:xfrm>
          <a:prstGeom prst="rect">
            <a:avLst/>
          </a:prstGeom>
          <a:solidFill>
            <a:srgbClr val="162D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980000" y="2988000"/>
            <a:ext cx="252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FFFFFF"/>
                </a:solidFill>
                <a:latin typeface="맑은 고딕"/>
              </a:rPr>
              <a:t>ERV/HRV 풍량 제어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60000" y="2952000"/>
            <a:ext cx="2520000" cy="251999"/>
          </a:xfrm>
          <a:prstGeom prst="rect">
            <a:avLst/>
          </a:prstGeom>
          <a:solidFill>
            <a:srgbClr val="162D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60000" y="2988000"/>
            <a:ext cx="252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FFFFFF"/>
                </a:solidFill>
                <a:latin typeface="맑은 고딕"/>
              </a:rPr>
              <a:t>존별 댐퍼 개폐 제어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0000" y="3312000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C8A96E"/>
                </a:solidFill>
                <a:latin typeface="맑은 고딕"/>
              </a:rPr>
              <a:t>▼  TCP/IP 연동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00000" y="3492000"/>
            <a:ext cx="2520000" cy="360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00000" y="3528000"/>
            <a:ext cx="2520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FFFFFF"/>
                </a:solidFill>
                <a:latin typeface="맑은 고딕"/>
              </a:rPr>
              <a:t>월패드
세대 내 표시/제어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420000" y="3564000"/>
            <a:ext cx="54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C8A96E"/>
                </a:solidFill>
                <a:latin typeface="맑은 고딕"/>
              </a:rPr>
              <a:t>►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60000" y="3492000"/>
            <a:ext cx="2520000" cy="360000"/>
          </a:xfrm>
          <a:prstGeom prst="rect">
            <a:avLst/>
          </a:prstGeom>
          <a:solidFill>
            <a:srgbClr val="F9FAFB"/>
          </a:solidFill>
          <a:ln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60000" y="3528000"/>
            <a:ext cx="2520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0C1F3F"/>
                </a:solidFill>
                <a:latin typeface="맑은 고딕"/>
              </a:rPr>
              <a:t>단지 네트워크
유선/무선 LAN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80000" y="3564000"/>
            <a:ext cx="54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C8A96E"/>
                </a:solidFill>
                <a:latin typeface="맑은 고딕"/>
              </a:rPr>
              <a:t>►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020000" y="3492000"/>
            <a:ext cx="2520000" cy="3600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020000" y="3528000"/>
            <a:ext cx="2520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1" i="0">
                <a:solidFill>
                  <a:srgbClr val="FFFFFF"/>
                </a:solidFill>
                <a:latin typeface="맑은 고딕"/>
              </a:rPr>
              <a:t>관리사무실
통합 관제 대시보드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0000" y="3960000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00" b="0" i="0">
                <a:solidFill>
                  <a:srgbClr val="C8A96E"/>
                </a:solidFill>
                <a:latin typeface="맑은 고딕"/>
              </a:rPr>
              <a:t>▼  위급 상황 시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00000" y="4140000"/>
            <a:ext cx="2520000" cy="251999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00000" y="4176000"/>
            <a:ext cx="252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 i="0">
                <a:solidFill>
                  <a:srgbClr val="FFFFFF"/>
                </a:solidFill>
                <a:latin typeface="맑은 고딕"/>
              </a:rPr>
              <a:t>보호자 연락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960000" y="4140000"/>
            <a:ext cx="2520000" cy="251999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960000" y="4176000"/>
            <a:ext cx="252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 i="0">
                <a:solidFill>
                  <a:srgbClr val="FFFFFF"/>
                </a:solidFill>
                <a:latin typeface="맑은 고딕"/>
              </a:rPr>
              <a:t>119 신고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020000" y="4140000"/>
            <a:ext cx="2520000" cy="251999"/>
          </a:xfrm>
          <a:prstGeom prst="rect">
            <a:avLst/>
          </a:prstGeom>
          <a:solidFill>
            <a:srgbClr val="162D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020000" y="4176000"/>
            <a:ext cx="2520000" cy="18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 i="0">
                <a:solidFill>
                  <a:srgbClr val="FFFFFF"/>
                </a:solidFill>
                <a:latin typeface="맑은 고딕"/>
              </a:rPr>
              <a:t>지자체 연계</a:t>
            </a:r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540000" y="4500000"/>
          <a:ext cx="11112117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모니터링 항목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표시 내용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갱신 주기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세대별 상태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정상(녹)/주의(황)/위급(적)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실시간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환기 현황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실별 환기 모드, 풍량, 에너지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1분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안전 이벤트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낙상, 장기부재, 무호흡 로그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실시간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에너지 리포트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세대별/동별 에너지, 절감율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일 1회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800000" cy="43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C8A96E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152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1" i="0">
                <a:solidFill>
                  <a:srgbClr val="0C1F3F"/>
                </a:solidFill>
                <a:latin typeface="맑은 고딕"/>
              </a:rPr>
              <a:t>기능 상세 - 스마트 환기 제어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548000"/>
            <a:ext cx="11112119" cy="251999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B7280"/>
                </a:solidFill>
                <a:latin typeface="맑은 고딕"/>
              </a:rPr>
              <a:t>존별 재실 인원을 실시간 감지하여 최적 환기량을 자동 제어합니다.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836000"/>
            <a:ext cx="11112119" cy="127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0000" y="1944000"/>
          <a:ext cx="11112116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구역 상태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감지 결과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환기 제어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에너지 효과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빈 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인원 0명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최소 환기 (20% 풍량)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최대 80% 절감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1인 재실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인원 1명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기준 환기량 (1인분)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적정 운전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다인 재실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인원 N명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인원수 x 기준 환기량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쾌적성 확보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수면 감지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호흡만, 움직임 없음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저소음 최소 환기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수면쾌적+절감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40000" y="3132000"/>
            <a:ext cx="11112119" cy="576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0000" y="3132000"/>
            <a:ext cx="54000" cy="57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20000" y="3186000"/>
            <a:ext cx="10860120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CO2 센서 연계 이중 제어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3330000"/>
            <a:ext cx="10860120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CO2 센서 추가 시 mmWave 인원 감지 + CO2 농도 동시 반영 → 더 정밀한 환기 제어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0000" y="3780000"/>
            <a:ext cx="11112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→ [시나리오 1] 3방 가족: 출근후 전실 최소→귀가시 거실4배→취침시 수면모드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→ [시나리오 2] 독거노인: 거실TV→침실이동→외출 장기부재알림→취침 생존확인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40000" y="4140000"/>
          <a:ext cx="6480000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0"/>
                <a:gridCol w="3240000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세대 유형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1" i="0">
                          <a:solidFill>
                            <a:srgbClr val="FFFFFF"/>
                          </a:solidFill>
                          <a:latin typeface="맑은 고딕"/>
                        </a:rPr>
                        <a:t>기존 대비 에너지 소비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1인 세대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45% (55% 절감)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맞벌이 가구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55% (45% 절감)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4인 가족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800" b="0" i="0">
                          <a:solidFill>
                            <a:srgbClr val="0C1F3F"/>
                          </a:solidFill>
                          <a:latin typeface="맑은 고딕"/>
                        </a:rPr>
                        <a:t>70% (30% 절감)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BLOCX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