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x="1219211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440000" y="2700000"/>
            <a:ext cx="900000" cy="18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440000" y="1980000"/>
            <a:ext cx="936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C8A96E"/>
                </a:solidFill>
                <a:latin typeface="Malgun Gothic"/>
              </a:rPr>
              <a:t>TECHNOLOGY PARTNERSHIP PROPOSAL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0000" y="2340000"/>
            <a:ext cx="93600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Malgun Gothic"/>
              </a:rPr>
              <a:t>스마트 안전 환풍기
기술 협력 제안서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0" y="3311999"/>
            <a:ext cx="936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E8D8B8"/>
                </a:solidFill>
                <a:latin typeface="Malgun Gothic"/>
              </a:rPr>
              <a:t>환풍기 기반 안전감지 시스템으로
새로운 시장을 선점합니다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000" y="4140000"/>
            <a:ext cx="1080000" cy="144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40000" y="4500000"/>
            <a:ext cx="936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9CA3AF"/>
                </a:solidFill>
                <a:latin typeface="Malgun Gothic"/>
              </a:rPr>
              <a:t>제출처  주식회사 힘펠 (Himpel)
제출사  브록스 (BLOCX)
날  짜  2026년 4월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0000" y="5940000"/>
            <a:ext cx="936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3A4A5E"/>
                </a:solidFill>
                <a:latin typeface="Malgun Gothic"/>
              </a:rPr>
              <a:t>BLOCX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안전감지 센서 기술 개요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60GHz FMCW 레이더 -- 호흡까지 감지하는 전파 기술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FMCW 레이더 원리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2160000"/>
            <a:ext cx="11112119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F2937"/>
                </a:solidFill>
                <a:latin typeface="Malgun Gothic"/>
              </a:rPr>
              <a:t>FMCW 레이더는 연속적으로 주파수를 변조한 전파를 송출하고, 반사파의 주파수 차이를 분석하여 대상의 거리, 속도, 각도를 측정합니다. 60GHz 대역의 밀리미터파는 파장이 5mm로 매우 짧아 미세한 움직임까지 감지할 수 있습니다.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0000" y="2988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4000" y="2952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60GHz 센서의 감지 능력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40000" y="3312000"/>
          <a:ext cx="11112117" cy="151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감지 항목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설명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정확도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존재 감지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공간 내 사람 유무 판단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99%+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위치 추적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실내 좌표 기반 위치 파악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높음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움직임 감지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걷기, 서기, 앉기 등 행동 분류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높음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낙상 감지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급격한 높이 변화 + 이후 미동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95%+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호흡 감지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흉부 미세 움직임(0.1mm) 감지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높음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안전감지 센서 기술 개요 (계속)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욕실 환경 성능, 프라이버시, 간섭 차단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욕실 환경에서의 성능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16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C8A96E"/>
                </a:solidFill>
                <a:latin typeface="Malgun Gothic"/>
              </a:rPr>
              <a:t>3~5m²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일반 욕실 면적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0039" y="216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15803D"/>
                </a:solidFill>
                <a:latin typeface="Malgun Gothic"/>
              </a:rPr>
              <a:t>1개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필요 센서 수 (완벽 커버)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20079" y="216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0C1F3F"/>
                </a:solidFill>
                <a:latin typeface="Malgun Gothic"/>
              </a:rPr>
              <a:t>5mm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60GHz 파장 (미세 감지)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309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4000" y="306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수증기/습도 무관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0000" y="3420000"/>
            <a:ext cx="11112119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F2937"/>
                </a:solidFill>
                <a:latin typeface="Malgun Gothic"/>
              </a:rPr>
              <a:t>60GHz 전파는 수증기 입자보다 파장이 약 500배 크기 때문에, 수증기에 의한 산란이나 감쇠가 거의 발생하지 않습니다.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0000" y="399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4000" y="396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프라이버시 보호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0000" y="4320000"/>
            <a:ext cx="11112119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F2937"/>
                </a:solidFill>
                <a:latin typeface="Malgun Gothic"/>
              </a:rPr>
              <a:t>영상을 촬영하지 않습니다. 반사파의 신호 패턴만 분석하므로 사람의 외모, 옷차림의 시각적 정보가 일절 기록되지 않습니다.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0000" y="489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4000" y="486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간섭 차단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0000" y="5220000"/>
            <a:ext cx="11112119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F2937"/>
                </a:solidFill>
                <a:latin typeface="Malgun Gothic"/>
              </a:rPr>
              <a:t>60GHz 전파는 벽을 투과하지 못합니다. 따라서 옆 화장실이나 인접 세대의 신호와 간섭이 발생하지 않습니다.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7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제품 구성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휴젠뜨 하우징 내에 센서 모듈을 통합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제품 내부 구조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6059" y="2160000"/>
            <a:ext cx="3600000" cy="432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  <a:latin typeface="Malgun Gothic"/>
              </a:rPr>
              <a:t>휴젠뜨3 본체 (환기+온풍+제습+드라이)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36059" y="2663999"/>
            <a:ext cx="72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C8A96E"/>
                </a:solidFill>
                <a:latin typeface="Malgun Gothic"/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96059" y="2915998"/>
            <a:ext cx="2880000" cy="503999"/>
          </a:xfrm>
          <a:prstGeom prst="rect">
            <a:avLst/>
          </a:prstGeom>
          <a:solidFill>
            <a:srgbClr val="C8A96E"/>
          </a:solidFill>
          <a:ln w="1270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0C1F3F"/>
                </a:solidFill>
                <a:latin typeface="Malgun Gothic"/>
              </a:rPr>
              <a:t>안전감지 센서
60GHz FMCW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56059" y="2915998"/>
            <a:ext cx="2880000" cy="503999"/>
          </a:xfrm>
          <a:prstGeom prst="rect">
            <a:avLst/>
          </a:prstGeom>
          <a:solidFill>
            <a:srgbClr val="162D54"/>
          </a:solidFill>
          <a:ln w="1270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Malgun Gothic"/>
              </a:rPr>
              <a:t>MCU
ESP32-C3 Wi-Fi/BLE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16059" y="2915998"/>
            <a:ext cx="2880000" cy="503999"/>
          </a:xfrm>
          <a:prstGeom prst="rect">
            <a:avLst/>
          </a:prstGeom>
          <a:solidFill>
            <a:srgbClr val="F9FAFB"/>
          </a:solidFill>
          <a:ln w="1270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0C1F3F"/>
                </a:solidFill>
                <a:latin typeface="Malgun Gothic"/>
              </a:rPr>
              <a:t>통신 모듈
RS-485 (월패드 연동)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6059" y="3491998"/>
            <a:ext cx="72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C8A96E"/>
                </a:solidFill>
                <a:latin typeface="Malgun Gothic"/>
              </a:rPr>
              <a:t>▼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36059" y="3743997"/>
            <a:ext cx="4320000" cy="432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Malgun Gothic"/>
              </a:rPr>
              <a:t>휴젠뜨 세이프 (환기+온풍+제습+드라이+안전감지)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0000" y="4427997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4000" y="4391997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추가 센서 모듈 사양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40000" y="4751997"/>
          <a:ext cx="11112117" cy="1386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31000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구분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사양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비고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31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안전감지 센서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60GHz FMCW 레이더 (MR60FDA1)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낙상/호흡 감지 전용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31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MCU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ESP32-C3 (RISC-V, Wi-Fi/BLE)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센서 데이터 처리 + 통신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31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통신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RS-485 / Wi-Fi / BLE (선택)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월패드 또는 앱 연동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31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전원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AC 220V (환풍기 전원 공유)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별도 전원 불필요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31003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크기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기존 휴젠뜨3 규격 동일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추가 공간 최소 (PCB 1장)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8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제품 구성 -- 기능 통합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휴젠뜨3 + 안전감지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기능 통합 -- 휴젠뜨3 + 안전감지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40000" y="2160000"/>
          <a:ext cx="10980000" cy="1763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/>
                <a:gridCol w="2880000"/>
                <a:gridCol w="7380000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#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기능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동작 방식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1~4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환기 / 온풍 / 제습 / 드라이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휴젠뜨3 기존 4대 기능 100% 유지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5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낙상 감지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급격한 높이 변화 + 이후 미동 패턴 -&gt; 알림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6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호흡(생존) 감지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흉부 미세 움직임 분석 -&gt; 생존 여부 확인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7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장시간 미동 감지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설정 시간 이상 움직임 없음 -&gt; 이상 알림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8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재실감지 자동 환기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사람 감지 시 자동 ON, 부재 시 자동 OFF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9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장시간 재실 알림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30분 이상 화장실 체류 -&gt; 이상 가능성 알림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제품 구성 -- 알림 체계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3단계 에스컬레이션으로 골든타임 확보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3단계 알림 체계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160000"/>
            <a:ext cx="3596039" cy="792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0">
                <a:solidFill>
                  <a:srgbClr val="FFFFFF"/>
                </a:solidFill>
                <a:latin typeface="Malgun Gothic"/>
              </a:rPr>
              <a:t>1단계</a:t>
            </a:r>
          </a:p>
          <a:p>
            <a:pPr algn="ctr"/>
            <a:r>
              <a:rPr sz="1100" b="1">
                <a:solidFill>
                  <a:srgbClr val="FFFFFF"/>
                </a:solidFill>
                <a:latin typeface="Malgun Gothic"/>
              </a:rPr>
              <a:t>욕실 내 알림</a:t>
            </a:r>
          </a:p>
          <a:p>
            <a:pPr algn="ctr"/>
            <a:r>
              <a:rPr sz="900" b="0">
                <a:solidFill>
                  <a:srgbClr val="FFFFFF"/>
                </a:solidFill>
                <a:latin typeface="Malgun Gothic"/>
              </a:rPr>
              <a:t>음성 안내 + 부저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54039" y="2411999"/>
            <a:ext cx="108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0C1F3F"/>
                </a:solidFill>
                <a:latin typeface="Malgun Gothic"/>
              </a:rPr>
              <a:t>▶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44039" y="2160000"/>
            <a:ext cx="3596039" cy="792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0">
                <a:solidFill>
                  <a:srgbClr val="0C1F3F"/>
                </a:solidFill>
                <a:latin typeface="Malgun Gothic"/>
              </a:rPr>
              <a:t>2단계 (3분 무응답)</a:t>
            </a:r>
          </a:p>
          <a:p>
            <a:pPr algn="ctr"/>
            <a:r>
              <a:rPr sz="1100" b="1">
                <a:solidFill>
                  <a:srgbClr val="0C1F3F"/>
                </a:solidFill>
                <a:latin typeface="Malgun Gothic"/>
              </a:rPr>
              <a:t>월패드 알림</a:t>
            </a:r>
          </a:p>
          <a:p>
            <a:pPr algn="ctr"/>
            <a:r>
              <a:rPr sz="900" b="0">
                <a:solidFill>
                  <a:srgbClr val="0C1F3F"/>
                </a:solidFill>
                <a:latin typeface="Malgun Gothic"/>
              </a:rPr>
              <a:t>세대 내 알림 전파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58079" y="2411999"/>
            <a:ext cx="108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C8A96E"/>
                </a:solidFill>
                <a:latin typeface="Malgun Gothic"/>
              </a:rPr>
              <a:t>▶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48079" y="2160000"/>
            <a:ext cx="3596039" cy="79200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0">
                <a:solidFill>
                  <a:srgbClr val="FFFFFF"/>
                </a:solidFill>
                <a:latin typeface="Malgun Gothic"/>
              </a:rPr>
              <a:t>3단계 (지속 무응답)</a:t>
            </a:r>
          </a:p>
          <a:p>
            <a:pPr algn="ctr"/>
            <a:r>
              <a:rPr sz="1100" b="1">
                <a:solidFill>
                  <a:srgbClr val="FFFFFF"/>
                </a:solidFill>
                <a:latin typeface="Malgun Gothic"/>
              </a:rPr>
              <a:t>외부 연계</a:t>
            </a:r>
          </a:p>
          <a:p>
            <a:pPr algn="ctr"/>
            <a:r>
              <a:rPr sz="900" b="0">
                <a:solidFill>
                  <a:srgbClr val="FFFFFF"/>
                </a:solidFill>
                <a:latin typeface="Malgun Gothic"/>
              </a:rPr>
              <a:t>관리사무실/보호자/119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0000" y="3203999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4000" y="3167999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낙상 감지 시나리오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0000" y="3527999"/>
            <a:ext cx="11112119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0C1F3F"/>
                </a:solidFill>
                <a:latin typeface="Malgun Gothic"/>
              </a:rPr>
              <a:t>욕실 입실 감지 ▶ 모니터링 시작 ▶ 낙상 패턴 감지 ▶ 호흡 감지 확인 ▶ 1단계: 음성 안내 ▶ 움직임 반응 대기 ▶ 3분 무응답 시 2단계 ▶ 3단계 자동 에스컬레이션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0000" y="4247999"/>
            <a:ext cx="11112119" cy="64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오경보 최소화 설계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낙상 판정은 '급격한 높이 변화 + 이후 미동 지속 + 호흡 패턴 분석'의 복합 조건으로 동작합니다.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0000" y="4247999"/>
            <a:ext cx="54000" cy="648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리모델링 시장 적용 -- 무선 네트워크 구성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기존 건물에 배선 공사 없이, 무선으로 안전 환풍기 네트워크 구축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신축 vs 리모델링 통신 방식 비교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40000" y="2160000"/>
          <a:ext cx="11112117" cy="1763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구분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신축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리모델링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통신 방식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RS-485 유선 (월패드 연동)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Zigbee/LoRa 무선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배선 공사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건축 시 매립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불필요 (무선)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월패드 연동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기존 월패드와 직접 연결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무선 게이트웨이 경유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관리사무실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단지 네트워크 활용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게이트웨이 -&gt; 인터넷/LTE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설치 난이도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건설사 시공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환풍기 교체만으로 완료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적합 시장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신축 아파트, LH 신규 단지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기존 아파트, 노후 임대, 요양시설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540000" y="4067993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4000" y="4031993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Zigbee vs LoRa 비교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40000" y="4391993"/>
          <a:ext cx="11112117" cy="1746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49429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항목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Zigbee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LoRa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4942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주파수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2.4GHz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920MHz (한국)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4942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전송 거리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~30m (실내)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~2km (실내 수백m)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4942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네트워크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메시(Mesh) -- 기기끼리 중계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스타(Star) -- 게이트웨이 중심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4942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장점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메시로 넓은 커버리지, 저전력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장거리, 건물 투과력 우수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4942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적합 환경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아파트 단지 (세대 밀집)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대형 건물, 요양시설 (넓은 범위)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49433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게이트웨이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~50,000원 (동당 1개)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~80,000원 (건물당 1개)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리모델링 시장 적용 -- 비용 및 기대효과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환풍기 교체만으로 네트워크 구축 완료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리모델링 적용 시 비용 (세대당)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40000" y="2160000"/>
          <a:ext cx="11112117" cy="1763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항목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Zigbee 방식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LoRa 방식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환풍기 (안전센서 내장)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12~35만원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12~35만원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무선 모듈 (환풍기 내장)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포함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포함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게이트웨이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~50,000원 (세대당 ~1,000원)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~80,000원 (세대당 ~2,000원)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관제 소프트웨어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월 ~2,000원/세대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월 ~2,000원/세대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배선 공사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없음 (무선)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없음 (무선)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세대당 총 초기비용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약 12~36만원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약 12~36만원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540000" y="3995993"/>
            <a:ext cx="11112119" cy="648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Malgun Gothic"/>
              </a:rPr>
              <a:t>기존 환풍기를 교체하는 것만으로 네트워크 구축 완료</a:t>
            </a:r>
          </a:p>
          <a:p>
            <a:pPr algn="ctr"/>
            <a:r>
              <a:rPr sz="900" b="0">
                <a:solidFill>
                  <a:srgbClr val="E8D8B8"/>
                </a:solidFill>
                <a:latin typeface="Malgun Gothic"/>
              </a:rPr>
              <a:t>별도 배선 공사 불필요 -- 설치 비용과 시간을 획기적으로 절감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0000" y="4787993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4000" y="4751993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리모델링 타겟 시장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40000" y="5111993"/>
          <a:ext cx="11112116" cy="1026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05201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타겟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규모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무선 방식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핵심 포인트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05201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노후 아파트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기존 2,000만 세대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Zigbee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세대 밀집, 메시로 커버리지 확보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05201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노후 임대주택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그린리모델링 대상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Zigbee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정부 예산 연계, 대량 교체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05201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요양시설/병원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수만 개소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LoRa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넓은 범위, 건물당 게이트웨이 1대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05203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독거노인 주거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199만 가구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Zigbee/LoRa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고독사예방법 대응, 지자체 사업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개별 가구용 비상 연락 시스템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월패드 없는 빌라, 단독주택에서도 스마트폰만으로 안전관제 가능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비상 연락 방식 비교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40000" y="2160000"/>
          <a:ext cx="11112116" cy="1259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방식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적용 환경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필요 인프라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알림 방법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RS-485 + 월패드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신축 아파트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월패드, 단지 네트워크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월패드 -&gt; 관리사무실 -&gt; 119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Wi-Fi + 전용 앱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개별 가구 (Wi-Fi)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가정 공유기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앱 푸시 알림 -&gt; 보호자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BLE + 앱 + SMS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개별 가구 (Wi-Fi 없음)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스마트폰만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SMS 자동 발송 -&gt; 비상연락처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Zigbee/LoRa + 게이트웨이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다세대 리모델링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게이트웨이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관제 서버 -&gt; 관리사무실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540000" y="3527995"/>
            <a:ext cx="11112119" cy="648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Malgun Gothic"/>
              </a:rPr>
              <a:t>신축부터 단독주택까지, 환경에 맞는 비상 연락 방식을 선택할 수 있습니다</a:t>
            </a:r>
          </a:p>
          <a:p>
            <a:pPr algn="ctr"/>
            <a:r>
              <a:rPr sz="900" b="0">
                <a:solidFill>
                  <a:srgbClr val="E8D8B8"/>
                </a:solidFill>
                <a:latin typeface="Malgun Gothic"/>
              </a:rPr>
              <a:t>별도 인프라 없이 스마트폰만으로도 안전관제가 가능합니다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0000" y="4283995"/>
            <a:ext cx="11112119" cy="64800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신축은 유선(RS-485), 리모델링은 무선(Zigbee/LoRa) -- 모든 시장을 커버합니다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힘펠의 기존 환풍기 교체 수요를 '안전 환풍기 업그레이드' 수요로 전환하고, 관제 소프트웨어 월정액으로 지속 수익을 창출합니다.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4283995"/>
            <a:ext cx="54000" cy="648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11-2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시장 기회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제로크 기본형부터 휴젠뜨3까지 -- 전 라인업 안전 기능 적용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2-Track 제품 전략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160000"/>
            <a:ext cx="5466059" cy="1620000"/>
          </a:xfrm>
          <a:prstGeom prst="rect">
            <a:avLst/>
          </a:prstGeom>
          <a:solidFill>
            <a:srgbClr val="FAF6EF"/>
          </a:solidFill>
          <a:ln w="25400"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4000" rIns="144000" tIns="108000"/>
          <a:lstStyle/>
          <a:p>
            <a:pPr algn="ctr"/>
            <a:r>
              <a:rPr sz="800" b="1">
                <a:solidFill>
                  <a:srgbClr val="C8A96E"/>
                </a:solidFill>
                <a:latin typeface="Malgun Gothic"/>
              </a:rPr>
              <a:t>TRACK 1 - PREMIUM</a:t>
            </a:r>
          </a:p>
          <a:p>
            <a:pPr algn="ctr"/>
            <a:r>
              <a:rPr sz="1200" b="1">
                <a:solidFill>
                  <a:srgbClr val="0C1F3F"/>
                </a:solidFill>
                <a:latin typeface="Malgun Gothic"/>
              </a:rPr>
              <a:t>휴젠뜨 세이프</a:t>
            </a:r>
          </a:p>
          <a:p>
            <a:pPr>
              <a:spcBef>
                <a:spcPts val="200"/>
              </a:spcBef>
            </a:pPr>
            <a:r>
              <a:rPr sz="800" b="0">
                <a:solidFill>
                  <a:srgbClr val="0C1F3F"/>
                </a:solidFill>
                <a:latin typeface="Malgun Gothic"/>
              </a:rPr>
              <a:t>베이스: 휴젠뜨3 (~61만원)</a:t>
            </a:r>
          </a:p>
          <a:p>
            <a:pPr>
              <a:spcBef>
                <a:spcPts val="200"/>
              </a:spcBef>
            </a:pPr>
            <a:r>
              <a:rPr sz="800" b="0">
                <a:solidFill>
                  <a:srgbClr val="0C1F3F"/>
                </a:solidFill>
                <a:latin typeface="Malgun Gothic"/>
              </a:rPr>
              <a:t>기능: 환기+온풍+제습+드라이+BT+무드등+안전감지</a:t>
            </a:r>
          </a:p>
          <a:p>
            <a:pPr>
              <a:spcBef>
                <a:spcPts val="200"/>
              </a:spcBef>
            </a:pPr>
            <a:r>
              <a:rPr sz="800" b="0">
                <a:solidFill>
                  <a:srgbClr val="0C1F3F"/>
                </a:solidFill>
                <a:latin typeface="Malgun Gothic"/>
              </a:rPr>
              <a:t>타겟: B2C 프리미엄, 신축 아파트</a:t>
            </a:r>
          </a:p>
          <a:p>
            <a:pPr>
              <a:spcBef>
                <a:spcPts val="200"/>
              </a:spcBef>
            </a:pPr>
            <a:r>
              <a:rPr sz="800" b="0">
                <a:solidFill>
                  <a:srgbClr val="0C1F3F"/>
                </a:solidFill>
                <a:latin typeface="Malgun Gothic"/>
              </a:rPr>
              <a:t>가격: 75~85만원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86059" y="2160000"/>
            <a:ext cx="5466059" cy="1620000"/>
          </a:xfrm>
          <a:prstGeom prst="rect">
            <a:avLst/>
          </a:prstGeom>
          <a:solidFill>
            <a:srgbClr val="F9FAFB"/>
          </a:solidFill>
          <a:ln w="2540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4000" rIns="144000" tIns="108000"/>
          <a:lstStyle/>
          <a:p>
            <a:pPr algn="ctr"/>
            <a:r>
              <a:rPr sz="800" b="1">
                <a:solidFill>
                  <a:srgbClr val="0C1F3F"/>
                </a:solidFill>
                <a:latin typeface="Malgun Gothic"/>
              </a:rPr>
              <a:t>TRACK 2 - VOLUME</a:t>
            </a:r>
          </a:p>
          <a:p>
            <a:pPr algn="ctr"/>
            <a:r>
              <a:rPr sz="1200" b="1">
                <a:solidFill>
                  <a:srgbClr val="0C1F3F"/>
                </a:solidFill>
                <a:latin typeface="Malgun Gothic"/>
              </a:rPr>
              <a:t>제로크 세이프</a:t>
            </a:r>
          </a:p>
          <a:p>
            <a:pPr>
              <a:spcBef>
                <a:spcPts val="200"/>
              </a:spcBef>
            </a:pPr>
            <a:r>
              <a:rPr sz="800" b="0">
                <a:solidFill>
                  <a:srgbClr val="0C1F3F"/>
                </a:solidFill>
                <a:latin typeface="Malgun Gothic"/>
              </a:rPr>
              <a:t>베이스: 제로크 전 라인업 (~7.5~29만원)</a:t>
            </a:r>
          </a:p>
          <a:p>
            <a:pPr>
              <a:spcBef>
                <a:spcPts val="200"/>
              </a:spcBef>
            </a:pPr>
            <a:r>
              <a:rPr sz="800" b="0">
                <a:solidFill>
                  <a:srgbClr val="0C1F3F"/>
                </a:solidFill>
                <a:latin typeface="Malgun Gothic"/>
              </a:rPr>
              <a:t>기능: 기본 환기 (또는 +온풍) + 낙상+호흡감지</a:t>
            </a:r>
          </a:p>
          <a:p>
            <a:pPr>
              <a:spcBef>
                <a:spcPts val="200"/>
              </a:spcBef>
            </a:pPr>
            <a:r>
              <a:rPr sz="800" b="0">
                <a:solidFill>
                  <a:srgbClr val="0C1F3F"/>
                </a:solidFill>
                <a:latin typeface="Malgun Gothic"/>
              </a:rPr>
              <a:t>타겟: B2G 관급, LH/SH 임대주택, 요양시설</a:t>
            </a:r>
          </a:p>
          <a:p>
            <a:pPr>
              <a:spcBef>
                <a:spcPts val="200"/>
              </a:spcBef>
            </a:pPr>
            <a:r>
              <a:rPr sz="800" b="0">
                <a:solidFill>
                  <a:srgbClr val="0C1F3F"/>
                </a:solidFill>
                <a:latin typeface="Malgun Gothic"/>
              </a:rPr>
              <a:t>가격: ~12만원 (기본형) ~ 35만원 (프라임)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0000" y="399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4000" y="396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2-Track 비교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40000" y="4320000"/>
          <a:ext cx="11112117" cy="151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구분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휴젠뜨 세이프 (프리미엄)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제로크 세이프 (보급형)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베이스 모델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휴젠뜨3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제로크 전 라인업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안전 기능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낙상+호흡+재실감지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낙상+호흡감지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타겟 시장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B2C 프리미엄, 신축 아파트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B2G 관급, 임대주택, 요양시설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예상 소비자가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~80만원대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~12만원~35만원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핵심 강점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높은 ASP + 프리미엄 이미지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최저가 안전 환풍기 + 대량 보급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시장 기회 -- 타겟 시장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전 라인업 가격 포지셔닝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0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C8A96E"/>
                </a:solidFill>
                <a:latin typeface="Malgun Gothic"/>
              </a:rPr>
              <a:t>전 라인업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제로크 기본형부터
휴젠뜨3까지 적용</a:t>
            </a:r>
          </a:p>
        </p:txBody>
      </p:sp>
      <p:sp>
        <p:nvSpPr>
          <p:cNvPr id="8" name="Rectangle 7"/>
          <p:cNvSpPr/>
          <p:nvPr/>
        </p:nvSpPr>
        <p:spPr>
          <a:xfrm>
            <a:off x="4280039" y="180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15803D"/>
                </a:solidFill>
                <a:latin typeface="Malgun Gothic"/>
              </a:rPr>
              <a:t>2-Track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프리미엄 + 보급형
동시 공략</a:t>
            </a:r>
          </a:p>
        </p:txBody>
      </p:sp>
      <p:sp>
        <p:nvSpPr>
          <p:cNvPr id="9" name="Rectangle 8"/>
          <p:cNvSpPr/>
          <p:nvPr/>
        </p:nvSpPr>
        <p:spPr>
          <a:xfrm>
            <a:off x="8020079" y="180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0C1F3F"/>
                </a:solidFill>
                <a:latin typeface="Malgun Gothic"/>
              </a:rPr>
              <a:t>높은 부가가치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'안전' 기능은
가격 저항이 낮음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0000" y="27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4000" y="27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타겟 시장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40000" y="3060000"/>
          <a:ext cx="11112117" cy="151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시장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적용 제품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규모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LH/SH 임대주택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제로크 세이프 프라임 (~35만원)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100만+ 세대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지자체 독거노인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제로크 세이프 기본형 (~12만원)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199만 가구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요양시설/병원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제로크 세이프 (보급형)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수만 개소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신축 아파트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휴젠뜨 세이프 (~80만원)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연 30만+ 세대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리모델링/교체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양쪽 모두 (무선 Zigbee/LoRa)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기존 2,000만 세대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40000" y="4679994"/>
            <a:ext cx="11112119" cy="648000"/>
          </a:xfrm>
          <a:prstGeom prst="rect">
            <a:avLst/>
          </a:prstGeom>
          <a:solidFill>
            <a:srgbClr val="FE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고독사예방법 -&gt; 지자체 예산 확보 -&gt; 안전 기능 탑재 환풍기 수요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법률에 의해 지자체가 독거노인 안전 확인에 예산을 편성해야 합니다. 제로크 세이프는 기본형 ~12만원부터 대량 보급이 가능합니다.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0000" y="4679994"/>
            <a:ext cx="54000" cy="64800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0000" y="5435994"/>
            <a:ext cx="11112119" cy="64800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프리미엄 시장과 관급 시장을 동시에 공략합니다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휴젠뜨 세이프로 프리미엄 B2C 시장의 ASP를 끌어올리고, 제로크 세이프로 관급 대량 보급 시장을 선점합니다.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0000" y="5435994"/>
            <a:ext cx="54000" cy="648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BACKGROUND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사회적 배경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고령화, 1인 가구 급증, 그리고 욕실 안전의 사각지대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고령자 낙상 현황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16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B91C1C"/>
                </a:solidFill>
                <a:latin typeface="Malgun Gothic"/>
              </a:rPr>
              <a:t>16.9%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65세 이상 낙상 경험률
(질병관리청, 2022)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0039" y="216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B91C1C"/>
                </a:solidFill>
                <a:latin typeface="Malgun Gothic"/>
              </a:rPr>
              <a:t>2,400~2,700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낙상 사망자 (명/연)
(통계청)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20079" y="216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C241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C2410C"/>
                </a:solidFill>
                <a:latin typeface="Malgun Gothic"/>
              </a:rPr>
              <a:t>16~18%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전체 낙상 중 욕실 발생 비율
(한국소비자원)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000" y="3060000"/>
            <a:ext cx="11112119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F2937"/>
                </a:solidFill>
                <a:latin typeface="Malgun Gothic"/>
              </a:rPr>
              <a:t>자택 내 낙상의 55~60%가 가정에서 발생하며, 그 중 욕실/화장실이 약 30%를 차지합니다.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0000" y="3564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4000" y="3528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1인 가구 및 독거노인 증가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0000" y="3888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0C1F3F"/>
                </a:solidFill>
                <a:latin typeface="Malgun Gothic"/>
              </a:rPr>
              <a:t>750만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1인 가구 (34.5%)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80039" y="3888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0C1F3F"/>
                </a:solidFill>
                <a:latin typeface="Malgun Gothic"/>
              </a:rPr>
              <a:t>199만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독거노인 가구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20079" y="3888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B91C1C"/>
                </a:solidFill>
                <a:latin typeface="Malgun Gothic"/>
              </a:rPr>
              <a:t>3,561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고독사 (명/연, 2022)
(보건복지부)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0000" y="4788000"/>
            <a:ext cx="11112119" cy="648000"/>
          </a:xfrm>
          <a:prstGeom prst="rect">
            <a:avLst/>
          </a:prstGeom>
          <a:solidFill>
            <a:srgbClr val="FE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낙상 후 1시간 이상 방치 시 사망률 4~6배 증가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독거노인이 욕실에서 넘어진 후 도움을 요청할 수 없는 경우, 골든타임을 놓치면 치명적 결과로 이어집니다.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0000" y="4788000"/>
            <a:ext cx="54000" cy="64800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CONFIDENTIAL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B2B/B2G 수주 시나리오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대량 납품, 안정 매출, 규모의 경제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B2C vs B2B/B2G 비교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40000" y="2160000"/>
          <a:ext cx="11112117" cy="1763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항목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B2C (소비자 직접)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B2B/B2G (관급/기업)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판매 단위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1대씩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수백~수만 대 일괄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영업 비용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높음 (마케팅, 유통)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낮음 (입찰, 계약)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매출 안정성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변동적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장기 계약, 안정적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가격 경쟁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심함 (다나와 최저가)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스펙 경쟁 (안전기능=가점)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수금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개별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확실 (공공기관)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물량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소량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대량 (규모의 경제)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540000" y="4067993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4000" y="4031993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수주 시나리오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000" y="4391993"/>
            <a:ext cx="11112119" cy="12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0C1F3F"/>
                </a:solidFill>
                <a:latin typeface="Malgun Gothic"/>
              </a:rPr>
              <a:t>시나리오 1: LH 임대주택 신축 -- 제로크 세이프를 수천 세대에 일괄 납품
시나리오 2: 지자체 독거노인 안전사업 -- 199만 독거노인 가구 잠재 시장
시나리오 3: 요양시설 안전관리 -- LoRa 네트워크로 전 병실 통합 관제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B2B/B2G 타겟 시장 요약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404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0000" y="1512000"/>
          <a:ext cx="11112116" cy="151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타겟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규모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진입 근거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기대 효과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LH/SH 임대주택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100만+ 세대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신축+리모델링, 관급 납품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대량 안정 매출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지자체 독거노인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199만 가구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고독사예방법 의무, 예산 확보됨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복지 예산 연계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요양시설/병원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수만 개소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입소자 안전 의무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평가 가점+안전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건설사 분양 아파트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연 30만+ 세대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차별화 옵션 스펙 업그레이드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고급 분양 가점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그린리모델링 사업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국토부/LH 주관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노후 건물 환기설비 교체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정부 예산 연계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40000" y="3131994"/>
            <a:ext cx="11112119" cy="648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Malgun Gothic"/>
              </a:rPr>
              <a:t>힘펠 연매출 1,652억원(2024) -- B2B/B2G 안전 환풍기로 신규 매출 채널 확보</a:t>
            </a:r>
          </a:p>
          <a:p>
            <a:pPr algn="ctr"/>
            <a:r>
              <a:rPr sz="900" b="0">
                <a:solidFill>
                  <a:srgbClr val="E8D8B8"/>
                </a:solidFill>
                <a:latin typeface="Malgun Gothic"/>
              </a:rPr>
              <a:t>관급 대량 납품 + 장기 계약으로 안정적 매출을 추가하고, 안전 기능이라는 넘을 수 없는 입찰 경쟁력을 확보합니다.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13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협력 모델 제안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힘펠이 선택할 수 있는 2가지 협력 방식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00000"/>
            <a:ext cx="5466059" cy="1080000"/>
          </a:xfrm>
          <a:prstGeom prst="rect">
            <a:avLst/>
          </a:prstGeom>
          <a:solidFill>
            <a:srgbClr val="FAF6EF"/>
          </a:solidFill>
          <a:ln w="25400"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4000" tIns="108000"/>
          <a:lstStyle/>
          <a:p>
            <a:pPr algn="ctr"/>
            <a:r>
              <a:rPr sz="800" b="1">
                <a:solidFill>
                  <a:srgbClr val="C8A96E"/>
                </a:solidFill>
                <a:latin typeface="Malgun Gothic"/>
              </a:rPr>
              <a:t>RECOMMENDED</a:t>
            </a:r>
          </a:p>
          <a:p>
            <a:pPr algn="ctr"/>
            <a:r>
              <a:rPr sz="2000" b="1">
                <a:solidFill>
                  <a:srgbClr val="C8A96E"/>
                </a:solidFill>
                <a:latin typeface="Malgun Gothic"/>
              </a:rPr>
              <a:t>A</a:t>
            </a:r>
          </a:p>
          <a:p>
            <a:pPr algn="ctr"/>
            <a:r>
              <a:rPr sz="1100" b="1">
                <a:solidFill>
                  <a:srgbClr val="0C1F3F"/>
                </a:solidFill>
                <a:latin typeface="Malgun Gothic"/>
              </a:rPr>
              <a:t>공동 프리미엄 라인업</a:t>
            </a:r>
          </a:p>
          <a:p>
            <a:pPr algn="ctr"/>
            <a:r>
              <a:rPr sz="900" b="0">
                <a:solidFill>
                  <a:srgbClr val="4B5563"/>
                </a:solidFill>
                <a:latin typeface="Malgun Gothic"/>
              </a:rPr>
              <a:t>힘펠 주도 브랜드 + 브록스 원천기술</a:t>
            </a:r>
          </a:p>
        </p:txBody>
      </p:sp>
      <p:sp>
        <p:nvSpPr>
          <p:cNvPr id="8" name="Rectangle 7"/>
          <p:cNvSpPr/>
          <p:nvPr/>
        </p:nvSpPr>
        <p:spPr>
          <a:xfrm>
            <a:off x="6186059" y="1800000"/>
            <a:ext cx="5466059" cy="1080000"/>
          </a:xfrm>
          <a:prstGeom prst="rect">
            <a:avLst/>
          </a:prstGeom>
          <a:solidFill>
            <a:srgbClr val="FFFFFF"/>
          </a:solidFill>
          <a:ln w="1905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4000" tIns="180000"/>
          <a:lstStyle/>
          <a:p>
            <a:pPr algn="ctr"/>
            <a:r>
              <a:rPr sz="2000" b="1">
                <a:solidFill>
                  <a:srgbClr val="C8A96E"/>
                </a:solidFill>
                <a:latin typeface="Malgun Gothic"/>
              </a:rPr>
              <a:t>B</a:t>
            </a:r>
          </a:p>
          <a:p>
            <a:pPr algn="ctr"/>
            <a:r>
              <a:rPr sz="1100" b="1">
                <a:solidFill>
                  <a:srgbClr val="0C1F3F"/>
                </a:solidFill>
                <a:latin typeface="Malgun Gothic"/>
              </a:rPr>
              <a:t>기술 라이선스</a:t>
            </a:r>
          </a:p>
          <a:p>
            <a:pPr algn="ctr"/>
            <a:r>
              <a:rPr sz="900" b="0">
                <a:solidFill>
                  <a:srgbClr val="4B5563"/>
                </a:solidFill>
                <a:latin typeface="Malgun Gothic"/>
              </a:rPr>
              <a:t>힘펠 100% 자사 브랜드
브록스 특허 라이선스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309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4000" y="306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모델별 비교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40000" y="3420000"/>
          <a:ext cx="11112117" cy="151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항목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A. 공동 프리미엄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B. 기술 라이선스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브랜드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힘펠 주도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힘펠 100%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기술 확보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브록스 협력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기술 이전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시장 진입 속도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보통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보통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힘펠 자율성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높음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5803D"/>
                          </a:solidFill>
                          <a:latin typeface="Malgun Gothic"/>
                        </a:rPr>
                        <a:t>매우 높음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비용 구조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협의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협의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시장 가치 분석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휴젠뜨 세이프가 만들어낼 신규 시장 규모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부가가치 구조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16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C8A96E"/>
                </a:solidFill>
                <a:latin typeface="Malgun Gothic"/>
              </a:rPr>
              <a:t>전 라인업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7.5만원 기본형부터
61만원 휴젠뜨3까지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0039" y="216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15803D"/>
                </a:solidFill>
                <a:latin typeface="Malgun Gothic"/>
              </a:rPr>
              <a:t>높은 부가가치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안전 기능 추가로
프리미엄 가격대 창출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20079" y="2160000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0C1F3F"/>
                </a:solidFill>
                <a:latin typeface="Malgun Gothic"/>
              </a:rPr>
              <a:t>필수 요건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관급 시장에서 안전 기능은
가격 프리미엄이 아닌 필수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309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4000" y="306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시장 규모별 매출 전망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40000" y="3420000"/>
          <a:ext cx="11112116" cy="1007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시나리오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연간 판매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예상 매출 규모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비고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초기 (1~2년차)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5,000대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37~42억원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프리미엄 B2C + 시범 관급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성장기 (3~4년차)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20,000대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150~170억원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관급 본격화 + 건설사 납품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안정기 (5년차~)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50,000대+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375~425억원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카테고리 정착 + 후속 모델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540000" y="4571996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4000" y="4535996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관급 시장 규모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0000" y="4895996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0C1F3F"/>
                </a:solidFill>
                <a:latin typeface="Malgun Gothic"/>
              </a:rPr>
              <a:t>100만+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LH/SH 임대주택 세대 수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80039" y="4895996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0C1F3F"/>
                </a:solidFill>
                <a:latin typeface="Malgun Gothic"/>
              </a:rPr>
              <a:t>수만 개소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요양시설 / 노인복지시설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20079" y="4895996"/>
            <a:ext cx="3632039" cy="792000"/>
          </a:xfrm>
          <a:prstGeom prst="rect">
            <a:avLst/>
          </a:prstGeom>
          <a:solidFill>
            <a:srgbClr val="F9FAFB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800" b="1">
                <a:solidFill>
                  <a:srgbClr val="0C1F3F"/>
                </a:solidFill>
                <a:latin typeface="Malgun Gothic"/>
              </a:rPr>
              <a:t>199만</a:t>
            </a:r>
          </a:p>
          <a:p>
            <a:pPr algn="ctr"/>
            <a:r>
              <a:rPr sz="800" b="0">
                <a:solidFill>
                  <a:srgbClr val="6B7280"/>
                </a:solidFill>
                <a:latin typeface="Malgun Gothic"/>
              </a:rPr>
              <a:t>독거노인 가구
(지자체 복지 대상)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0000" y="5795996"/>
            <a:ext cx="11112119" cy="64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안전 기능이 만드는 새로운 시장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단순 환풍기가 아닌 '안전 가전'으로 카테고리가 전환되면, 경쟁 제품은 독거노인 안전 장비가 되며, 환풍기 내장형은 압도적 가격 경쟁력을 갖습니다.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0000" y="5795996"/>
            <a:ext cx="54000" cy="648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기대효과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관급 대량 납품부터 프리미엄 소비자까지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B2B/B2G 핵심 기대효과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160000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관급 대량 납품 + 안정 매출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LH/SH 임대주택, 지자체 독거노인 안전사업에 제로크 세이프를 수천~수만 대 일괄 납품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0000" y="2160000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50059" y="2160000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건설사/공공기관 입찰 경쟁력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안전감지 기능은 입찰 시 차별화 가점 요소. 유일한 스펙으로 입찰 우위를 독점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50059" y="2160000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40000" y="3132000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'안전 환기가전' 최초 선점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아직 아무도 진입하지 않은 카테고리를 힘펠이 최초로 선점. 특허 장벽으로 독점적 위치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0000" y="3132000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150059" y="3132000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관제 SaaS 지속 수익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관제 소프트웨어 월정액(~2,000원/세대)으로 반복 매출 발생. 납품 규모에 비례 성장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50059" y="3132000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0000" y="4212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4000" y="4176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B2C 부가 효과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0000" y="4536000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프리미엄 ASP 상승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안전 기능 추가로 제품당 부가가치가 크게 상승. 프리미엄 가격대 창출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0000" y="4536000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150059" y="4536000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안전 혁신 브랜드 이미지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iF 디자인 어워드에 이어 '안전 혁신' 이미지를 더해 브랜드 사회적 가치 향상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50059" y="4536000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16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기대효과 (계속)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정량적 기대효과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0000" y="1800000"/>
          <a:ext cx="11112116" cy="151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29"/>
                <a:gridCol w="2778029"/>
                <a:gridCol w="2778029"/>
                <a:gridCol w="277802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항목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현재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도입 후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효과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B2G 관급 납품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일반 환기가전 경쟁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안전장비 카테고리 (유일한 스펙)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입찰 독점적 우위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매출 안정성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B2C 변동 매출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B2G 장기 계약 + B2C 프리미엄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복합 매출 구조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욕실 낙상 후 방치 시간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수 시간~수 일 (독거)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3분 이내 알림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골든타임 확보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환기가전 최상위 ASP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~61만원 (휴젠뜨3)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~80만원대 (휴젠뜨 세이프)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프리미엄 가격대 창출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에너지 효율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상시 가동 / 수동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재실 기반 자동 ON/OFF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전력 절감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40000" y="3419994"/>
            <a:ext cx="11112119" cy="64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힘펠의 시장 점유율 60% + 안전 기능 최초 선점 + 특허 장벽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B2B/B2G 관급 대량 납품으로 안정 매출을 확보하고, B2C 프리미엄으로 수익성을 극대화합니다.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3419994"/>
            <a:ext cx="54000" cy="648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40000" y="4211994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4000" y="4175994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사회적 가치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4535994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욕실 낙상 골든타임 확보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낙상 후 3분 이내 알림으로 수 시간~수 일 방치를 방지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0000" y="4535994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50059" y="4535994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독거노인 안전 강화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199만 독거노인 가구의 가장 위험한 공간인 욕실을 24시간 보호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50059" y="4535994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추진 일정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프로토타입 3개월, 시범 생산 3개월, 양산 6개월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612000" y="1890000"/>
            <a:ext cx="144000" cy="144000"/>
          </a:xfrm>
          <a:prstGeom prst="ellipse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00000" y="1800000"/>
            <a:ext cx="18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C8A96E"/>
                </a:solidFill>
                <a:latin typeface="Malgun Gothic"/>
              </a:rPr>
              <a:t>1단계 (3개월)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80000" y="1800000"/>
            <a:ext cx="864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0C1F3F"/>
                </a:solidFill>
                <a:latin typeface="Malgun Gothic"/>
              </a:rPr>
              <a:t>프로토타입 개발 + 기능 검증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80000" y="2088000"/>
            <a:ext cx="864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B5563"/>
                </a:solidFill>
                <a:latin typeface="Malgun Gothic"/>
              </a:rPr>
              <a:t>센서 모듈 시제품 제작 / 휴젠뜨3 하우징 통합 설계 / 낙상 감지 알고리즘 튜닝 / 호흡 감지 정확도 검증</a:t>
            </a:r>
          </a:p>
        </p:txBody>
      </p:sp>
      <p:sp>
        <p:nvSpPr>
          <p:cNvPr id="11" name="Oval 10"/>
          <p:cNvSpPr/>
          <p:nvPr/>
        </p:nvSpPr>
        <p:spPr>
          <a:xfrm>
            <a:off x="612000" y="2718000"/>
            <a:ext cx="144000" cy="144000"/>
          </a:xfrm>
          <a:prstGeom prst="ellipse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00000" y="2628000"/>
            <a:ext cx="18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C8A96E"/>
                </a:solidFill>
                <a:latin typeface="Malgun Gothic"/>
              </a:rPr>
              <a:t>2단계 (3개월)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80000" y="2628000"/>
            <a:ext cx="864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0C1F3F"/>
                </a:solidFill>
                <a:latin typeface="Malgun Gothic"/>
              </a:rPr>
              <a:t>시범 생산 + 현장 테스트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80000" y="2916000"/>
            <a:ext cx="864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B5563"/>
                </a:solidFill>
                <a:latin typeface="Malgun Gothic"/>
              </a:rPr>
              <a:t>소량 생산 (100~500대) / LH 시범 단지 설치 운영 / 오경보율 측정 및 알고리즘 개선 / KC 인증 진행</a:t>
            </a:r>
          </a:p>
        </p:txBody>
      </p:sp>
      <p:sp>
        <p:nvSpPr>
          <p:cNvPr id="15" name="Oval 14"/>
          <p:cNvSpPr/>
          <p:nvPr/>
        </p:nvSpPr>
        <p:spPr>
          <a:xfrm>
            <a:off x="612000" y="3546000"/>
            <a:ext cx="144000" cy="144000"/>
          </a:xfrm>
          <a:prstGeom prst="ellipse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00000" y="3456000"/>
            <a:ext cx="18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C8A96E"/>
                </a:solidFill>
                <a:latin typeface="Malgun Gothic"/>
              </a:rPr>
              <a:t>3단계 (6개월~)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80000" y="3456000"/>
            <a:ext cx="864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0C1F3F"/>
                </a:solidFill>
                <a:latin typeface="Malgun Gothic"/>
              </a:rPr>
              <a:t>양산 + 판매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80000" y="3744000"/>
            <a:ext cx="864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B5563"/>
                </a:solidFill>
                <a:latin typeface="Malgun Gothic"/>
              </a:rPr>
              <a:t>센서 모듈 대량 생산 체계 구축 / 힘펠 라인업 편입 / 관급/건설사/B2C 채널 동시 런칭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0000" y="4428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84000" y="4392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주요 마일스톤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40000" y="4752000"/>
          <a:ext cx="11112117" cy="13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198000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시점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마일스톤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산출물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M+1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센서 모듈 시제품 완성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PCB 시제품, 테스트 리포트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M+2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휴젠뜨3 통합 프로토타입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통합 시제품, 동작 영상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M+3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기능 검증 완료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성능 리포트, 인증 신청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M+4~5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시범 단지 설치/운영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현장 데이터, 개선 보고서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M+6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양산 준비 완료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양산 BOM, 인증 완료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M+9~12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시장 출시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제품 런칭, 첫 납품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브록스 소개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환기장비 전문기업, 안전감지 센서 통합 기술 보유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회사 개요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160000"/>
            <a:ext cx="3608039" cy="540000"/>
          </a:xfrm>
          <a:prstGeom prst="rect">
            <a:avLst/>
          </a:prstGeom>
          <a:solidFill>
            <a:srgbClr val="F9FAFB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tIns="72000"/>
          <a:lstStyle/>
          <a:p>
            <a:pPr algn="ctr"/>
            <a:r>
              <a:rPr sz="900" b="1">
                <a:solidFill>
                  <a:srgbClr val="6B7280"/>
                </a:solidFill>
                <a:latin typeface="Malgun Gothic"/>
              </a:rPr>
              <a:t>회사명</a:t>
            </a:r>
          </a:p>
          <a:p>
            <a:r>
              <a:rPr sz="1000" b="1">
                <a:solidFill>
                  <a:srgbClr val="0C1F3F"/>
                </a:solidFill>
                <a:latin typeface="Malgun Gothic"/>
              </a:rPr>
              <a:t>브록스 (BLOCX)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2039" y="2160000"/>
            <a:ext cx="3608039" cy="540000"/>
          </a:xfrm>
          <a:prstGeom prst="rect">
            <a:avLst/>
          </a:prstGeom>
          <a:solidFill>
            <a:srgbClr val="F9FAFB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tIns="72000"/>
          <a:lstStyle/>
          <a:p>
            <a:pPr algn="ctr"/>
            <a:r>
              <a:rPr sz="900" b="1">
                <a:solidFill>
                  <a:srgbClr val="6B7280"/>
                </a:solidFill>
                <a:latin typeface="Malgun Gothic"/>
              </a:rPr>
              <a:t>사업 분야</a:t>
            </a:r>
          </a:p>
          <a:p>
            <a:r>
              <a:rPr sz="1000" b="1">
                <a:solidFill>
                  <a:srgbClr val="0C1F3F"/>
                </a:solidFill>
                <a:latin typeface="Malgun Gothic"/>
              </a:rPr>
              <a:t>환기장비 / IoT 센서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44079" y="2160000"/>
            <a:ext cx="3608039" cy="540000"/>
          </a:xfrm>
          <a:prstGeom prst="rect">
            <a:avLst/>
          </a:prstGeom>
          <a:solidFill>
            <a:srgbClr val="F9FAFB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tIns="72000"/>
          <a:lstStyle/>
          <a:p>
            <a:pPr algn="ctr"/>
            <a:r>
              <a:rPr sz="900" b="1">
                <a:solidFill>
                  <a:srgbClr val="6B7280"/>
                </a:solidFill>
                <a:latin typeface="Malgun Gothic"/>
              </a:rPr>
              <a:t>핵심 기술</a:t>
            </a:r>
          </a:p>
          <a:p>
            <a:r>
              <a:rPr sz="1000" b="1">
                <a:solidFill>
                  <a:srgbClr val="0C1F3F"/>
                </a:solidFill>
                <a:latin typeface="Malgun Gothic"/>
              </a:rPr>
              <a:t>안전감지 레이더 통합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291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4000" y="288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핵심 역량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40000" y="3240000"/>
          <a:ext cx="11112118" cy="151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6059"/>
                <a:gridCol w="555605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역량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내용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환기장비 전문성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환기 시스템 설계, 시공, 유지보수에 대한 현장 경험 보유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안전감지 센서 통합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60GHz FMCW 레이더 센서를 환기장비에 통합하는 독자 기술 보유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감지 알고리즘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낙상 감지, 호흡 감지, 재실 감지 알고리즘 자체 개발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임베디드 시스템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ESP32 기반 센서 모듈 설계 및 펌웨어 개발 역량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특허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환기장치 내장형 레이더 안전관제 시스템 특허 출원 진행 중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540000" y="4859994"/>
            <a:ext cx="11112119" cy="64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환기장비 + 안전감지 센서의 교집합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환기장비를 잘 아는 센서 기술 기업은 브록스가 유일합니다. 환풍기의 진동, 기류, 소음 환경에서 센서가 정확히 동작하도록 최적화합니다.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0000" y="4859994"/>
            <a:ext cx="54000" cy="648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18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040000" y="2880000"/>
            <a:ext cx="2160000" cy="144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440000" y="2340000"/>
            <a:ext cx="936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Malgun Gothic"/>
              </a:rPr>
              <a:t>기술 협력 문의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0000" y="3240000"/>
            <a:ext cx="936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E8D8B8"/>
                </a:solidFill>
                <a:latin typeface="Malgun Gothic"/>
              </a:rPr>
              <a:t>브록스 (BLOCX)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0" y="3960000"/>
            <a:ext cx="936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9CA3AF"/>
                </a:solidFill>
                <a:latin typeface="Malgun Gothic"/>
              </a:rPr>
              <a:t>본 제안서는 기밀 문서이며, 수신자 외 공개를 금합니다.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0000" y="5400000"/>
            <a:ext cx="936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3A4A5E"/>
                </a:solidFill>
                <a:latin typeface="Malgun Gothic"/>
              </a:rPr>
              <a:t>BLOCX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BACKGROUND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사회적 배경 (계속)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정책 환경과 시장 기회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정책 환경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2160000"/>
            <a:ext cx="11112119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F2937"/>
                </a:solidFill>
                <a:latin typeface="Malgun Gothic"/>
              </a:rPr>
              <a:t>고독사예방법(2021) 시행으로 지자체 및 공공주택의 안전관리 의무가 법제화되었습니다. 각 지자체는 독거노인 안전 확인 체계와 관련 장비 도입에 예산을 편성하고 있으며, 안전 기능을 갖춘 가전에 대한 수요가 빠르게 증가하고 있습니다.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0000" y="3240000"/>
            <a:ext cx="11112119" cy="64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낙상사고 1위 장소인 욕실 -- 이미 설치된 환풍기 하나로 생명을 지킬 수 있습니다.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휴젠뜨처럼 이미 천장에 설치되는 프리미엄 환기가전에 안전감지 센서를 내장하면, 추가 공사 없이 안전 시스템을 구축할 수 있습니다.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0000" y="3240000"/>
            <a:ext cx="54000" cy="648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CONFIDENTIAL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목차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제안서 구성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000" y="1800000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60000" y="1800000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제안 개요 -- 휴젠뜨의 다음 진화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044799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0000" y="2051999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60000" y="2051999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왜 욕실 환풍기인가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2296798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0000" y="2303998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60000" y="2303998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경쟁 환경 -- 아직 아무도 시작하지 않은 영역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0000" y="2548797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0000" y="2555997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60000" y="2555997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안전감지 센서 기술 개요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0000" y="2800796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0000" y="2807996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60000" y="2807996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제품 구성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0000" y="3052795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0000" y="3059995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60000" y="3059995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리모델링 시장 적용 -- 무선 네트워크 구성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0000" y="3304794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0000" y="3311994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07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60000" y="3311994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시장 기회 -- 프리미엄 확장과 관급 시장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40000" y="3556793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40000" y="3563993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08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60000" y="3563993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B2B/B2G 수주 시나리오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0000" y="3808792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0000" y="3815992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09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60000" y="3815992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협력 모델 제안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40000" y="4060791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40000" y="4067991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10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260000" y="4067991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시장 가치 분석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0000" y="4312790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0000" y="4319990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11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260000" y="4319990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기대효과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40000" y="4564789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40000" y="4571989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12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60000" y="4571989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추진 일정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0000" y="4816788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40000" y="4823988"/>
            <a:ext cx="7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C8A96E"/>
                </a:solidFill>
                <a:latin typeface="Malgun Gothic"/>
              </a:rPr>
              <a:t>13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260000" y="4823988"/>
            <a:ext cx="90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0C1F3F"/>
                </a:solidFill>
                <a:latin typeface="Malgun Gothic"/>
              </a:rPr>
              <a:t>브록스 소개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0000" y="5068787"/>
            <a:ext cx="11112119" cy="720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CONFIDENTIAL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제안 개요 -- 휴젠뜨의 다음 진화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환기가전의 정점에서, 생명을 지키는 환풍기로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휴젠뜨3는 이미 환기가전의 정점에 있습니다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2160000"/>
            <a:ext cx="11112119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F2937"/>
                </a:solidFill>
                <a:latin typeface="Malgun Gothic"/>
              </a:rPr>
              <a:t>환기, 온풍(PTC히터), 제습, 드라이 -- 4대 핵심 기능에 블루투스 스피커, 무드라이팅, 음성안내, 습도센서 자동연동까지. 휴젠뜨3(HueZentte 3)는 iF 디자인 어워드 2026을 수상하며 환기가전의 새로운 기준을 세웠습니다.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0000" y="2808000"/>
            <a:ext cx="11112119" cy="64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여기에 하나만 더하면, 생명을 지키는 환풍기가 됩니다.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안전감지를 휴젠뜨의 5번째 핵심 기능으로 제안합니다. 낙상 감지, 호흡(생존) 확인, 자동 긴급 알림.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0000" y="2808000"/>
            <a:ext cx="54000" cy="648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40000" y="3600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4000" y="3564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휴젠뜨 진화 타임라인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36059" y="3924000"/>
            <a:ext cx="2880000" cy="540000"/>
          </a:xfrm>
          <a:prstGeom prst="rect">
            <a:avLst/>
          </a:prstGeom>
          <a:solidFill>
            <a:srgbClr val="F9FAFB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0C1F3F"/>
                </a:solidFill>
                <a:latin typeface="Malgun Gothic"/>
              </a:rPr>
              <a:t>휴젠뜨2</a:t>
            </a:r>
          </a:p>
          <a:p>
            <a:pPr algn="ctr"/>
            <a:r>
              <a:rPr sz="800" b="0">
                <a:solidFill>
                  <a:srgbClr val="0C1F3F"/>
                </a:solidFill>
                <a:latin typeface="Malgun Gothic"/>
              </a:rPr>
              <a:t>~32만원 / 편의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24059" y="4032000"/>
            <a:ext cx="288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8A96E"/>
                </a:solidFill>
                <a:latin typeface="Malgun Gothic"/>
              </a:rPr>
              <a:t>▶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56059" y="3924000"/>
            <a:ext cx="2880000" cy="540000"/>
          </a:xfrm>
          <a:prstGeom prst="rect">
            <a:avLst/>
          </a:prstGeom>
          <a:solidFill>
            <a:srgbClr val="0C1F3F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Malgun Gothic"/>
              </a:rPr>
              <a:t>휴젠뜨3</a:t>
            </a:r>
          </a:p>
          <a:p>
            <a:pPr algn="ctr"/>
            <a:r>
              <a:rPr sz="800" b="0">
                <a:solidFill>
                  <a:srgbClr val="FFFFFF"/>
                </a:solidFill>
                <a:latin typeface="Malgun Gothic"/>
              </a:rPr>
              <a:t>~61만원 / 프리미엄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44059" y="4032000"/>
            <a:ext cx="288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8A96E"/>
                </a:solidFill>
                <a:latin typeface="Malgun Gothic"/>
              </a:rPr>
              <a:t>▶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076059" y="3924000"/>
            <a:ext cx="2880000" cy="540000"/>
          </a:xfrm>
          <a:prstGeom prst="rect">
            <a:avLst/>
          </a:prstGeom>
          <a:solidFill>
            <a:srgbClr val="C8A96E"/>
          </a:solidFill>
          <a:ln w="19050">
            <a:solidFill>
              <a:srgbClr val="0C1F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0C1F3F"/>
                </a:solidFill>
                <a:latin typeface="Malgun Gothic"/>
              </a:rPr>
              <a:t>휴젠뜨 세이프</a:t>
            </a:r>
          </a:p>
          <a:p>
            <a:pPr algn="ctr"/>
            <a:r>
              <a:rPr sz="800" b="0">
                <a:solidFill>
                  <a:srgbClr val="0C1F3F"/>
                </a:solidFill>
                <a:latin typeface="Malgun Gothic"/>
              </a:rPr>
              <a:t>안전 + 프리미엄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제안 개요 -- 안전감지 핵심 기능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1404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0000" y="1512000"/>
            <a:ext cx="3632039" cy="79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72000"/>
          <a:lstStyle/>
          <a:p>
            <a:pPr algn="ctr"/>
            <a:r>
              <a:rPr sz="1100" b="1">
                <a:solidFill>
                  <a:srgbClr val="C8A96E"/>
                </a:solidFill>
                <a:latin typeface="Malgun Gothic"/>
              </a:rPr>
              <a:t>01</a:t>
            </a:r>
          </a:p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낙상 감지</a:t>
            </a:r>
          </a:p>
          <a:p>
            <a:pPr algn="ctr"/>
            <a:r>
              <a:rPr sz="800" b="0">
                <a:solidFill>
                  <a:srgbClr val="4B5563"/>
                </a:solidFill>
                <a:latin typeface="Malgun Gothic"/>
              </a:rPr>
              <a:t>급격한 자세 변화 감지 후 즉시 알림 발생</a:t>
            </a:r>
          </a:p>
        </p:txBody>
      </p:sp>
      <p:sp>
        <p:nvSpPr>
          <p:cNvPr id="7" name="Rectangle 6"/>
          <p:cNvSpPr/>
          <p:nvPr/>
        </p:nvSpPr>
        <p:spPr>
          <a:xfrm>
            <a:off x="4280039" y="1512000"/>
            <a:ext cx="3632039" cy="79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72000"/>
          <a:lstStyle/>
          <a:p>
            <a:pPr algn="ctr"/>
            <a:r>
              <a:rPr sz="1100" b="1">
                <a:solidFill>
                  <a:srgbClr val="C8A96E"/>
                </a:solidFill>
                <a:latin typeface="Malgun Gothic"/>
              </a:rPr>
              <a:t>02</a:t>
            </a:r>
          </a:p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호흡(생존) 감지</a:t>
            </a:r>
          </a:p>
          <a:p>
            <a:pPr algn="ctr"/>
            <a:r>
              <a:rPr sz="800" b="0">
                <a:solidFill>
                  <a:srgbClr val="4B5563"/>
                </a:solidFill>
                <a:latin typeface="Malgun Gothic"/>
              </a:rPr>
              <a:t>미세한 흉부 움직임으로 생존 여부 실시간 확인</a:t>
            </a:r>
          </a:p>
        </p:txBody>
      </p:sp>
      <p:sp>
        <p:nvSpPr>
          <p:cNvPr id="8" name="Rectangle 7"/>
          <p:cNvSpPr/>
          <p:nvPr/>
        </p:nvSpPr>
        <p:spPr>
          <a:xfrm>
            <a:off x="8020079" y="1512000"/>
            <a:ext cx="3632039" cy="79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72000"/>
          <a:lstStyle/>
          <a:p>
            <a:pPr algn="ctr"/>
            <a:r>
              <a:rPr sz="1100" b="1">
                <a:solidFill>
                  <a:srgbClr val="C8A96E"/>
                </a:solidFill>
                <a:latin typeface="Malgun Gothic"/>
              </a:rPr>
              <a:t>03</a:t>
            </a:r>
          </a:p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장시간 미동 감지</a:t>
            </a:r>
          </a:p>
          <a:p>
            <a:pPr algn="ctr"/>
            <a:r>
              <a:rPr sz="800" b="0">
                <a:solidFill>
                  <a:srgbClr val="4B5563"/>
                </a:solidFill>
                <a:latin typeface="Malgun Gothic"/>
              </a:rPr>
              <a:t>움직임 없는 상태 지속 시 이상 상황 자동 판단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376000"/>
            <a:ext cx="3632039" cy="79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72000"/>
          <a:lstStyle/>
          <a:p>
            <a:pPr algn="ctr"/>
            <a:r>
              <a:rPr sz="1100" b="1">
                <a:solidFill>
                  <a:srgbClr val="C8A96E"/>
                </a:solidFill>
                <a:latin typeface="Malgun Gothic"/>
              </a:rPr>
              <a:t>04</a:t>
            </a:r>
          </a:p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재실감지 자동 환기</a:t>
            </a:r>
          </a:p>
          <a:p>
            <a:pPr algn="ctr"/>
            <a:r>
              <a:rPr sz="800" b="0">
                <a:solidFill>
                  <a:srgbClr val="4B5563"/>
                </a:solidFill>
                <a:latin typeface="Malgun Gothic"/>
              </a:rPr>
              <a:t>사람 유무를 감지하여 환풍기 자동 ON/OFF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0039" y="2376000"/>
            <a:ext cx="3632039" cy="79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72000"/>
          <a:lstStyle/>
          <a:p>
            <a:pPr algn="ctr"/>
            <a:r>
              <a:rPr sz="1100" b="1">
                <a:solidFill>
                  <a:srgbClr val="C8A96E"/>
                </a:solidFill>
                <a:latin typeface="Malgun Gothic"/>
              </a:rPr>
              <a:t>05</a:t>
            </a:r>
          </a:p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장시간 재실 알림</a:t>
            </a:r>
          </a:p>
          <a:p>
            <a:pPr algn="ctr"/>
            <a:r>
              <a:rPr sz="800" b="0">
                <a:solidFill>
                  <a:srgbClr val="4B5563"/>
                </a:solidFill>
                <a:latin typeface="Malgun Gothic"/>
              </a:rPr>
              <a:t>30분 이상 욕실 체류 시 이상 가능성 알림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20079" y="2376000"/>
            <a:ext cx="3632039" cy="79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72000"/>
          <a:lstStyle/>
          <a:p>
            <a:pPr algn="ctr"/>
            <a:r>
              <a:rPr sz="1100" b="1">
                <a:solidFill>
                  <a:srgbClr val="C8A96E"/>
                </a:solidFill>
                <a:latin typeface="Malgun Gothic"/>
              </a:rPr>
              <a:t>06</a:t>
            </a:r>
          </a:p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기존 기능 100% 유지</a:t>
            </a:r>
          </a:p>
          <a:p>
            <a:pPr algn="ctr"/>
            <a:r>
              <a:rPr sz="800" b="0">
                <a:solidFill>
                  <a:srgbClr val="4B5563"/>
                </a:solidFill>
                <a:latin typeface="Malgun Gothic"/>
              </a:rPr>
              <a:t>환기/온풍/제습/드라이 모든 기능 그대로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3312000"/>
            <a:ext cx="11112119" cy="64800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설치 변경 없음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기존 휴젠뜨 규격을 그대로 유지합니다. 센서 모듈(PCB 1장)이 내부에 추가될 뿐, 외형과 설치 방식은 동일합니다.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0000" y="3312000"/>
            <a:ext cx="54000" cy="64800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4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왜 욕실 환풍기인가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최적의 감지 위치, 이미 확보된 인프라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36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000" y="1800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환풍기가 최적인 5가지 이유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40000" y="2160000"/>
          <a:ext cx="10980000" cy="151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2160000"/>
                <a:gridCol w="8280000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#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이유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Malgun Gothic"/>
                        </a:rPr>
                        <a:t>설명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1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낙상 1위 장소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욕실은 낙상사고 최다 발생 장소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2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천장 설치 위치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위에서 아래를 내려다보는 최적의 감지 각도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3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전원 확보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환풍기 전원 공유, 별도 전원 배선 불필요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4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추가 공사 불필요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기존 환풍기 교체만으로 설치 완료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5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동일 규격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0">
                          <a:solidFill>
                            <a:srgbClr val="1F2937"/>
                          </a:solidFill>
                          <a:latin typeface="Malgun Gothic"/>
                        </a:rPr>
                        <a:t>기존 환풍기와 동일한 설치 규격 유지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540000" y="3815994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4000" y="3779994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기존 감지 기술 비교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40000" y="4139994"/>
          <a:ext cx="11112114" cy="1259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2019"/>
                <a:gridCol w="1852019"/>
                <a:gridCol w="1852019"/>
                <a:gridCol w="1852019"/>
                <a:gridCol w="1852019"/>
                <a:gridCol w="1852019"/>
              </a:tblGrid>
              <a:tr h="251999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기술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수증기 영향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정지 감지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호흡 감지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프라이버시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Malgun Gothic"/>
                        </a:rPr>
                        <a:t>적합성</a:t>
                      </a:r>
                    </a:p>
                  </a:txBody>
                  <a:tcPr anchor="ctr">
                    <a:solidFill>
                      <a:srgbClr val="0C1F3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PIR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오작동 심함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불가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불가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5803D"/>
                          </a:solidFill>
                          <a:latin typeface="Malgun Gothic"/>
                        </a:rPr>
                        <a:t>좋음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부적합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CCTV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김서림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5803D"/>
                          </a:solidFill>
                          <a:latin typeface="Malgun Gothic"/>
                        </a:rPr>
                        <a:t>가능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C2410C"/>
                          </a:solidFill>
                          <a:latin typeface="Malgun Gothic"/>
                        </a:rPr>
                        <a:t>AI 필요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최악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부적합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초음파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C2410C"/>
                          </a:solidFill>
                          <a:latin typeface="Malgun Gothic"/>
                        </a:rPr>
                        <a:t>일부 영향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불가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불가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5803D"/>
                          </a:solidFill>
                          <a:latin typeface="Malgun Gothic"/>
                        </a:rPr>
                        <a:t>좋음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B91C1C"/>
                          </a:solidFill>
                          <a:latin typeface="Malgun Gothic"/>
                        </a:rPr>
                        <a:t>부적합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mmWave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무관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5803D"/>
                          </a:solidFill>
                          <a:latin typeface="Malgun Gothic"/>
                        </a:rPr>
                        <a:t>가능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5803D"/>
                          </a:solidFill>
                          <a:latin typeface="Malgun Gothic"/>
                        </a:rPr>
                        <a:t>가능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5803D"/>
                          </a:solidFill>
                          <a:latin typeface="Malgun Gothic"/>
                        </a:rPr>
                        <a:t>좋음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0">
                          <a:solidFill>
                            <a:srgbClr val="1F2937"/>
                          </a:solidFill>
                          <a:latin typeface="Malgun Gothic"/>
                        </a:rPr>
                        <a:t>최적 [BEST]</a:t>
                      </a:r>
                    </a:p>
                  </a:txBody>
                  <a:tcPr anchor="ctr"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왜 욕실 환풍기인가 (계속)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레이더 센서의 우위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0000" y="1800000"/>
            <a:ext cx="11112119" cy="64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레이더 센서만이 욕실 환경에 적합한 유일한 기술입니다.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수증기에 영향받지 않으면서 정지한 사람의 호흡까지 감지할 수 있고, 영상을 촬영하지 않아 프라이버시를 완벽히 보호합니다.</a:t>
            </a:r>
          </a:p>
        </p:txBody>
      </p:sp>
      <p:sp>
        <p:nvSpPr>
          <p:cNvPr id="8" name="Rectangle 7"/>
          <p:cNvSpPr/>
          <p:nvPr/>
        </p:nvSpPr>
        <p:spPr>
          <a:xfrm>
            <a:off x="540000" y="1800000"/>
            <a:ext cx="54000" cy="648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0000" y="432000"/>
            <a:ext cx="11112119" cy="28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0000" y="576000"/>
            <a:ext cx="216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A96E"/>
                </a:solidFill>
                <a:latin typeface="Malgun Gothic"/>
              </a:rPr>
              <a:t>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0C1F3F"/>
                </a:solidFill>
                <a:latin typeface="Malgun Gothic"/>
              </a:rPr>
              <a:t>경쟁 환경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404000"/>
            <a:ext cx="1111211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Malgun Gothic"/>
              </a:rPr>
              <a:t>안전감지 환풍기는 국내외를 통틀어 단 하나도 존재하지 않습니다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1692000"/>
            <a:ext cx="11112119" cy="108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000" y="1800000"/>
            <a:ext cx="11112119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F2937"/>
                </a:solidFill>
                <a:latin typeface="Malgun Gothic"/>
              </a:rPr>
              <a:t>국내 욕실 환풍기 시장에는 하츠, 그렉스, 센도리, 경동나비엔, 상신 등 다수의 경쟁사가 존재합니다. 그러나 낙상감지, 호흡감지, 생존확인과 같은 안전 기능을 환풍기에 탑재한 사례는 국내외를 통틀어 아직 단 하나도 없습니다. 힘펠이 이 영역을 최초로 선점하면, 시장점유율 60%의 리더십에 '안전'이라는 새로운 가치를 더하여 독보적 포지션을 확보하게 됩니다.</a:t>
            </a:r>
          </a:p>
        </p:txBody>
      </p:sp>
      <p:sp>
        <p:nvSpPr>
          <p:cNvPr id="8" name="Rectangle 7"/>
          <p:cNvSpPr/>
          <p:nvPr/>
        </p:nvSpPr>
        <p:spPr>
          <a:xfrm>
            <a:off x="540000" y="2880000"/>
            <a:ext cx="11112119" cy="648000"/>
          </a:xfrm>
          <a:prstGeom prst="rect">
            <a:avLst/>
          </a:prstGeom>
          <a:solidFill>
            <a:srgbClr val="FE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0C1F3F"/>
                </a:solidFill>
                <a:latin typeface="Malgun Gothic"/>
              </a:rPr>
              <a:t>경동나비엔 -- 잠재적 경쟁자 주의</a:t>
            </a:r>
          </a:p>
          <a:p>
            <a:r>
              <a:rPr sz="900" b="0">
                <a:solidFill>
                  <a:srgbClr val="4B5563"/>
                </a:solidFill>
                <a:latin typeface="Malgun Gothic"/>
              </a:rPr>
              <a:t>경동나비엔은 보일러 IoT 플랫폼을 기반으로 생활환경 솔루션 기업으로 확장 중이며, 향후 환기/안전 영역에 진출할 잠재력이 있습니다. 선점이 중요합니다.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880000"/>
            <a:ext cx="54000" cy="64800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40000" y="3672000"/>
            <a:ext cx="43200" cy="216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4000" y="3636000"/>
            <a:ext cx="1096811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0C1F3F"/>
                </a:solidFill>
                <a:latin typeface="Malgun Gothic"/>
              </a:rPr>
              <a:t>최초 선점의 전략적 가치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3996000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시장점유율 60% + 안전 기능 최초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환기가전 1위 힘펠이 안전 기능까지 최초 탑재하면, 독보적 지위가 더욱 강화됩니다.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0000" y="3996000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50059" y="3996000"/>
            <a:ext cx="5502059" cy="9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8000" rIns="108000" tIns="108000"/>
          <a:lstStyle/>
          <a:p>
            <a:pPr algn="ctr"/>
            <a:r>
              <a:rPr sz="1000" b="1">
                <a:solidFill>
                  <a:srgbClr val="C8A96E"/>
                </a:solidFill>
                <a:latin typeface="Malgun Gothic"/>
              </a:rPr>
              <a:t>센서 기술 + 특허 = 진입장벽</a:t>
            </a:r>
          </a:p>
          <a:p>
            <a:pPr>
              <a:spcBef>
                <a:spcPts val="400"/>
              </a:spcBef>
            </a:pPr>
            <a:r>
              <a:rPr sz="800" b="0">
                <a:solidFill>
                  <a:srgbClr val="4B5563"/>
                </a:solidFill>
                <a:latin typeface="Malgun Gothic"/>
              </a:rPr>
              <a:t>브록스 특허가 환풍기 내장형까지 포괄하여 경쟁사의 유사 제품 출시를 원천 차단합니다.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50059" y="3996000"/>
            <a:ext cx="5502059" cy="432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0000" y="631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CA3AF"/>
                </a:solidFill>
                <a:latin typeface="Malgun Gothic"/>
              </a:rPr>
              <a:t>스마트 안전 환풍기 기술 협력 제안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772119" y="6318000"/>
            <a:ext cx="288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9CA3AF"/>
                </a:solidFill>
                <a:latin typeface="Malgun Gothic"/>
              </a:rPr>
              <a:t>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0000" y="6282000"/>
            <a:ext cx="11112119" cy="18000"/>
          </a:xfrm>
          <a:prstGeom prst="rect">
            <a:avLst/>
          </a:prstGeom>
          <a:solidFill>
            <a:srgbClr val="E8D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